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1711" r:id="rId3"/>
    <p:sldId id="1700" r:id="rId4"/>
    <p:sldId id="1707" r:id="rId5"/>
    <p:sldId id="748" r:id="rId6"/>
    <p:sldId id="1705" r:id="rId7"/>
    <p:sldId id="1703" r:id="rId8"/>
    <p:sldId id="1701" r:id="rId9"/>
    <p:sldId id="1702" r:id="rId10"/>
    <p:sldId id="1698" r:id="rId11"/>
    <p:sldId id="260" r:id="rId12"/>
    <p:sldId id="1704" r:id="rId13"/>
    <p:sldId id="1706" r:id="rId14"/>
    <p:sldId id="1708" r:id="rId15"/>
    <p:sldId id="1699" r:id="rId16"/>
    <p:sldId id="17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541F6-721A-403F-B1F9-616AFA5F4C00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84E1-1972-4520-AA35-651749E2A0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7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755647"/>
            <a:ext cx="5431368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755647"/>
            <a:ext cx="5431368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43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</p:spPr>
        <p:txBody>
          <a:bodyPr/>
          <a:lstStyle/>
          <a:p>
            <a:pPr defTabSz="914400"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mazon.com/Measurement-Demystified-Creating-Analytics-Reporting/dp/1950496899/ref=sr_1_1?crid=TMTOJ0Y9EA3K&amp;dchild=1&amp;keywords=measurement+demystified&amp;qid=1605377474&amp;sprefix=measureemnt+demys%2Caps%2C186&amp;sr=8-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trconferen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PoudreRiverGroup.com" TargetMode="External"/><Relationship Id="rId2" Type="http://schemas.openxmlformats.org/officeDocument/2006/relationships/hyperlink" Target="mailto:DVance@CenterforTalentReporting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Parskey@MJPnetwork.com" TargetMode="External"/><Relationship Id="rId4" Type="http://schemas.openxmlformats.org/officeDocument/2006/relationships/hyperlink" Target="mailto:Pparskey@CenterforTalentReporting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4953000" cy="2514600"/>
          </a:xfrm>
        </p:spPr>
        <p:txBody>
          <a:bodyPr>
            <a:noAutofit/>
          </a:bodyPr>
          <a:lstStyle/>
          <a:p>
            <a:r>
              <a:rPr lang="en-US" sz="6600" b="1" dirty="0"/>
              <a:t>Conference Wrap Up</a:t>
            </a:r>
            <a:br>
              <a:rPr lang="en-US" sz="7200" b="1" dirty="0"/>
            </a:br>
            <a:r>
              <a:rPr lang="en-US" b="1" dirty="0"/>
              <a:t>November 2, 2022</a:t>
            </a:r>
            <a:r>
              <a:rPr lang="en-US" sz="7200" b="1" dirty="0"/>
              <a:t> </a:t>
            </a:r>
            <a:endParaRPr lang="en-US" sz="7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A2D728-ED50-941F-63CD-849CAA7C6974}"/>
              </a:ext>
            </a:extLst>
          </p:cNvPr>
          <p:cNvSpPr txBox="1">
            <a:spLocks/>
          </p:cNvSpPr>
          <p:nvPr/>
        </p:nvSpPr>
        <p:spPr>
          <a:xfrm>
            <a:off x="6211389" y="4656909"/>
            <a:ext cx="4787538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rgbClr val="ED1C29"/>
              </a:buClr>
              <a:buSzPct val="100000"/>
              <a:buFont typeface="Arial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Dave Vance: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1C29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Peggy Parskey: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22929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Learn More about Measurement &amp; Reporting,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908" y="1756012"/>
            <a:ext cx="5569994" cy="4885898"/>
          </a:xfrm>
        </p:spPr>
        <p:txBody>
          <a:bodyPr>
            <a:normAutofit/>
          </a:bodyPr>
          <a:lstStyle/>
          <a:p>
            <a:r>
              <a:rPr lang="en-US" sz="2000" b="1" i="1" dirty="0"/>
              <a:t>Measurement Demystified: Creating Your L&amp;D Measurement, Analytics and Reporting Strategy</a:t>
            </a:r>
            <a:r>
              <a:rPr lang="en-US" sz="2000" dirty="0"/>
              <a:t> (ATD Press, 2021)</a:t>
            </a:r>
          </a:p>
          <a:p>
            <a:pPr lvl="1"/>
            <a:r>
              <a:rPr lang="en-US" sz="1600" dirty="0"/>
              <a:t>By David Vance and Peggy Parskey</a:t>
            </a:r>
          </a:p>
          <a:p>
            <a:pPr lvl="1"/>
            <a:r>
              <a:rPr lang="en-US" sz="1600" dirty="0"/>
              <a:t>The definitive work on TDRp</a:t>
            </a:r>
          </a:p>
          <a:p>
            <a:r>
              <a:rPr lang="en-US" sz="2000" dirty="0"/>
              <a:t>Companion </a:t>
            </a:r>
            <a:r>
              <a:rPr lang="en-US" sz="2000" b="1" i="1" dirty="0"/>
              <a:t>Measurement Demystified Field Guide </a:t>
            </a:r>
            <a:r>
              <a:rPr lang="en-US" sz="2000" i="1" dirty="0"/>
              <a:t>(ATD Press, 2022) </a:t>
            </a:r>
            <a:r>
              <a:rPr lang="en-US" sz="2000" dirty="0"/>
              <a:t> </a:t>
            </a:r>
          </a:p>
          <a:p>
            <a:r>
              <a:rPr lang="en-US" sz="2000" dirty="0"/>
              <a:t>Get both on </a:t>
            </a:r>
            <a:r>
              <a:rPr lang="en-US" sz="2000" dirty="0">
                <a:hlinkClick r:id="rId2"/>
              </a:rPr>
              <a:t>Amazon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And a guide to reading both simultaneously at TD.org/MeasurementFieldGuide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B5FF-ADC6-42FC-BAB3-2702AB9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979" y="4033157"/>
            <a:ext cx="2205264" cy="197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AA776-C84A-4B6E-87C1-3C38C6B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588" y="1587208"/>
            <a:ext cx="1548047" cy="22070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08206-E464-854F-BA3A-82A85F905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1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PowerPoints and Recordings</a:t>
            </a:r>
          </a:p>
          <a:p>
            <a:pPr lvl="1"/>
            <a:r>
              <a:rPr lang="en-US" dirty="0"/>
              <a:t>Both will be available Monday on </a:t>
            </a:r>
            <a:r>
              <a:rPr lang="en-US" i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CTRconference.com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 the main website: </a:t>
            </a:r>
            <a:r>
              <a:rPr lang="en-US" i="1" u="sng" dirty="0">
                <a:solidFill>
                  <a:srgbClr val="FF0000"/>
                </a:solidFill>
              </a:rPr>
              <a:t>CenterforTalentReporting.org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Description of six key HR processes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L&amp;D      Leadership Development     Talent Acquisition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Total Rewards     Performance Mgt       Capability Mgt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Measures library with more than 700 metrics covering all six disciplines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List and reports library covering all six disciplines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Nine-part webinar series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Monthly blogs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550C3-9198-C483-7115-49539B72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8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1E46-84D7-AF54-0562-73A664E4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Peggy and I will Continue to Support TDRP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F082-B265-2E00-CDE8-AC92222A9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  <a:p>
            <a:r>
              <a:rPr lang="en-US" dirty="0"/>
              <a:t>Webinars</a:t>
            </a:r>
          </a:p>
          <a:p>
            <a:r>
              <a:rPr lang="en-US" dirty="0"/>
              <a:t>Articles and blogs</a:t>
            </a:r>
          </a:p>
          <a:p>
            <a:r>
              <a:rPr lang="en-US" dirty="0"/>
              <a:t>Workshops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10ECC-7A7A-DB01-04CA-6C24E08D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3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A3D6-806D-B289-4FCA-DF58EAF6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Help Support TDRP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201E-CC2A-1A9E-C74F-93B1F491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 it</a:t>
            </a:r>
          </a:p>
          <a:p>
            <a:r>
              <a:rPr lang="en-US" sz="2800" dirty="0"/>
              <a:t>Share it with others</a:t>
            </a:r>
          </a:p>
          <a:p>
            <a:r>
              <a:rPr lang="en-US" sz="2800" dirty="0"/>
              <a:t>Let others know about CTR and that Peggy and I are available for </a:t>
            </a:r>
          </a:p>
          <a:p>
            <a:pPr lvl="1"/>
            <a:r>
              <a:rPr lang="en-US" sz="2400" dirty="0"/>
              <a:t>Presentations</a:t>
            </a:r>
          </a:p>
          <a:p>
            <a:pPr lvl="1"/>
            <a:r>
              <a:rPr lang="en-US" sz="2400" dirty="0"/>
              <a:t>Webinars</a:t>
            </a:r>
          </a:p>
          <a:p>
            <a:pPr lvl="1"/>
            <a:r>
              <a:rPr lang="en-US" sz="2400" dirty="0"/>
              <a:t>Workshops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2090F-1A32-ED1C-1A85-924386CD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3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0B57-6C6F-A7B6-989B-B1E9F6A8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62BC-4E77-81F2-832E-3B163389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75" y="1752600"/>
            <a:ext cx="10641655" cy="44196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</a:rPr>
              <a:t>Together, we can achieve the true potential of Learning and Development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tx2"/>
                </a:solidFill>
              </a:rPr>
              <a:t>     To help our organizations be more successful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tx2"/>
                </a:solidFill>
              </a:rPr>
              <a:t>     To help individuals grow and develop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chemeClr val="tx2"/>
                </a:solidFill>
              </a:rPr>
              <a:t>     To help our profession advance</a:t>
            </a:r>
            <a:r>
              <a:rPr lang="en-US" sz="2600" dirty="0">
                <a:solidFill>
                  <a:schemeClr val="tx2"/>
                </a:solidFill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0B735-62CC-AE3D-B33E-BB0C1C04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6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50EF-9092-F7DC-F26B-282B92A46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4081-E77F-3B12-B3FF-72880523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Dave Vance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DVance@CenterforTalentReporting.org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Dave@PoudreRiverGroup.com</a:t>
            </a:r>
            <a:endParaRPr lang="en-US" dirty="0"/>
          </a:p>
          <a:p>
            <a:pPr lvl="1"/>
            <a:r>
              <a:rPr lang="en-US" dirty="0"/>
              <a:t>Cell: 970.217.4692</a:t>
            </a:r>
          </a:p>
          <a:p>
            <a:pPr lvl="1"/>
            <a:r>
              <a:rPr lang="en-US" dirty="0"/>
              <a:t>Landline: 970.460.0123</a:t>
            </a:r>
          </a:p>
          <a:p>
            <a:pPr lvl="1"/>
            <a:endParaRPr lang="en-US" dirty="0"/>
          </a:p>
          <a:p>
            <a:r>
              <a:rPr lang="en-US" dirty="0"/>
              <a:t>Peggy Parskey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4"/>
              </a:rPr>
              <a:t>PParskey@CenterforTalentReporting.org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5"/>
              </a:rPr>
              <a:t>PParskey@MJPnetwork.com</a:t>
            </a:r>
            <a:endParaRPr lang="en-US" dirty="0"/>
          </a:p>
          <a:p>
            <a:pPr lvl="1"/>
            <a:r>
              <a:rPr lang="en-US" dirty="0"/>
              <a:t>Cell: 323.449.3371</a:t>
            </a:r>
          </a:p>
          <a:p>
            <a:pPr lvl="1"/>
            <a:r>
              <a:rPr lang="en-US" dirty="0"/>
              <a:t>Landline: 203.505.6932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8281-DC09-6532-687C-263B2EF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9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0B57-6C6F-A7B6-989B-B1E9F6A8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62BC-4E77-81F2-832E-3B163389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271" y="1752600"/>
            <a:ext cx="10448259" cy="44196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</a:rPr>
              <a:t>Best Wishes on Your Measurement, Reporting, and Management Journey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</a:rPr>
              <a:t>                       </a:t>
            </a:r>
            <a:r>
              <a:rPr lang="en-US" sz="3200" dirty="0">
                <a:solidFill>
                  <a:schemeClr val="tx2"/>
                </a:solidFill>
              </a:rPr>
              <a:t>and in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</a:rPr>
              <a:t>     Your Personal Lives as well!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CCBCD-C62D-FFC6-DFF9-5DD818A9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1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EF00-C0E4-DBC9-AF1E-95F91F44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299A-8646-53AB-8C27-6B85992C7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220686"/>
            <a:ext cx="11138897" cy="3951513"/>
          </a:xfrm>
        </p:spPr>
        <p:txBody>
          <a:bodyPr/>
          <a:lstStyle/>
          <a:p>
            <a:r>
              <a:rPr lang="en-US" dirty="0"/>
              <a:t>Please chat one take-away from today’s conference</a:t>
            </a:r>
          </a:p>
          <a:p>
            <a:pPr lvl="1"/>
            <a:r>
              <a:rPr lang="en-US" dirty="0"/>
              <a:t>Something you learned, or</a:t>
            </a:r>
          </a:p>
          <a:p>
            <a:pPr lvl="1"/>
            <a:r>
              <a:rPr lang="en-US" dirty="0"/>
              <a:t>Something you intend to do, or</a:t>
            </a:r>
          </a:p>
          <a:p>
            <a:pPr lvl="1"/>
            <a:r>
              <a:rPr lang="en-US" dirty="0"/>
              <a:t>Something that surprised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29B08-2206-967C-BC79-7CDFB5C5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CBCE-F851-4B79-B3C6-0B33CB68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Last 12 Years: A Great Experience and a Wonderful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17F1-6778-4DA9-1153-F529D6E6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010769"/>
            <a:ext cx="5431368" cy="4161429"/>
          </a:xfrm>
        </p:spPr>
        <p:txBody>
          <a:bodyPr>
            <a:normAutofit/>
          </a:bodyPr>
          <a:lstStyle/>
          <a:p>
            <a:r>
              <a:rPr lang="en-US" sz="2000" dirty="0"/>
              <a:t>Two years to create TDRP</a:t>
            </a:r>
          </a:p>
          <a:p>
            <a:pPr lvl="1"/>
            <a:r>
              <a:rPr lang="en-US" sz="1800" dirty="0"/>
              <a:t>24 drafts of original white paper</a:t>
            </a:r>
          </a:p>
          <a:p>
            <a:r>
              <a:rPr lang="en-US" sz="2000" dirty="0"/>
              <a:t>Measures library with 700 measures</a:t>
            </a:r>
          </a:p>
          <a:p>
            <a:r>
              <a:rPr lang="en-US" sz="2000" dirty="0"/>
              <a:t>Report library with 70 examples</a:t>
            </a:r>
          </a:p>
          <a:p>
            <a:r>
              <a:rPr lang="en-US" sz="2000" dirty="0"/>
              <a:t>338 webinars</a:t>
            </a:r>
          </a:p>
          <a:p>
            <a:r>
              <a:rPr lang="en-US" sz="2000" dirty="0"/>
              <a:t>91 presentations</a:t>
            </a:r>
          </a:p>
          <a:p>
            <a:r>
              <a:rPr lang="en-US" sz="2000" dirty="0"/>
              <a:t>53 workshops</a:t>
            </a:r>
          </a:p>
          <a:p>
            <a:r>
              <a:rPr lang="en-US" sz="2000" dirty="0"/>
              <a:t>149 blogs, articles and podcasts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B8842A-EB79-742F-ACCF-336E0E5A36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0800" y="2010769"/>
            <a:ext cx="5431368" cy="4161430"/>
          </a:xfrm>
        </p:spPr>
        <p:txBody>
          <a:bodyPr/>
          <a:lstStyle/>
          <a:p>
            <a:r>
              <a:rPr lang="en-US" sz="2000" dirty="0"/>
              <a:t>Nine conferences</a:t>
            </a:r>
          </a:p>
          <a:p>
            <a:r>
              <a:rPr lang="en-US" sz="2000" dirty="0"/>
              <a:t>Two books</a:t>
            </a:r>
          </a:p>
          <a:p>
            <a:r>
              <a:rPr lang="en-US" sz="2000" dirty="0"/>
              <a:t>Two ISO standards</a:t>
            </a:r>
          </a:p>
          <a:p>
            <a:pPr lvl="1"/>
            <a:r>
              <a:rPr lang="en-US" sz="1800" dirty="0"/>
              <a:t>ISO TS 30428 – Skills and capabilities metrics cluster (2021)</a:t>
            </a:r>
          </a:p>
          <a:p>
            <a:pPr lvl="1"/>
            <a:r>
              <a:rPr lang="en-US" sz="1800" dirty="0"/>
              <a:t>ISO TS 30437 – Learning and development metrics (June 2023) </a:t>
            </a:r>
          </a:p>
          <a:p>
            <a:r>
              <a:rPr lang="en-US" sz="2000" dirty="0"/>
              <a:t>10 budgets</a:t>
            </a:r>
          </a:p>
          <a:p>
            <a:r>
              <a:rPr lang="en-US" sz="2000" dirty="0"/>
              <a:t>86 board and council meetings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6FE232-B051-CA6C-2659-B34726F79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CBCE-F851-4B79-B3C6-0B33CB68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to Share the Key Elements of TDRP with More than 30,000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17F1-6778-4DA9-1153-F529D6E6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B8842A-EB79-742F-ACCF-336E0E5A36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7881" y="2011363"/>
            <a:ext cx="11464119" cy="41608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</a:p>
          <a:p>
            <a:r>
              <a:rPr lang="en-US" dirty="0"/>
              <a:t>Simple, but powerful framework</a:t>
            </a:r>
          </a:p>
          <a:p>
            <a:r>
              <a:rPr lang="en-US" dirty="0"/>
              <a:t>Guidance on how to select the right measures and reports</a:t>
            </a:r>
          </a:p>
          <a:p>
            <a:r>
              <a:rPr lang="en-US" dirty="0"/>
              <a:t>Guidance on how to run learning like a business</a:t>
            </a:r>
          </a:p>
          <a:p>
            <a:r>
              <a:rPr lang="en-US" dirty="0"/>
              <a:t>The importance of being a strategic business partner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9D8CC9-E7D8-81F5-3442-BB5798EB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3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35CF4-467F-49B3-9461-34BFBDA9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41C3-C6B1-49CA-BB98-EBD182AB8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1743" y="623248"/>
            <a:ext cx="9465906" cy="55819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19F57-A461-7BDA-2DE1-95D68BB3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 defTabSz="914400"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0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CBCE-F851-4B79-B3C6-0B33CB68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Much Appreciation to All Those Who Have Supported 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17F1-6778-4DA9-1153-F529D6E6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311020"/>
            <a:ext cx="11138897" cy="3861179"/>
          </a:xfrm>
        </p:spPr>
        <p:txBody>
          <a:bodyPr/>
          <a:lstStyle/>
          <a:p>
            <a:r>
              <a:rPr lang="en-US" dirty="0"/>
              <a:t>Thanks to Kent Barnett for giving me the opportunity and funding the development</a:t>
            </a:r>
          </a:p>
          <a:p>
            <a:r>
              <a:rPr lang="en-US" dirty="0"/>
              <a:t>Thanks to Peggy for her help every step of the way and being such a great partner</a:t>
            </a:r>
          </a:p>
          <a:p>
            <a:r>
              <a:rPr lang="en-US" dirty="0"/>
              <a:t>Thanks to Andy for all his help these last seven years</a:t>
            </a:r>
          </a:p>
          <a:p>
            <a:r>
              <a:rPr lang="en-US" dirty="0"/>
              <a:t>Thanks to our community for all their support, encouragement, and suggestions</a:t>
            </a:r>
          </a:p>
          <a:p>
            <a:r>
              <a:rPr lang="en-US" dirty="0"/>
              <a:t>Finally, thanks to</a:t>
            </a:r>
          </a:p>
          <a:p>
            <a:pPr lvl="1"/>
            <a:r>
              <a:rPr lang="en-US" dirty="0"/>
              <a:t>Mercy Ehrler for our communications since 2013</a:t>
            </a:r>
          </a:p>
          <a:p>
            <a:pPr lvl="1"/>
            <a:r>
              <a:rPr lang="en-US" dirty="0"/>
              <a:t>And Kevin Jones for his help creating the sample lists and reports for the non-learning related processes</a:t>
            </a:r>
          </a:p>
          <a:p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E5EEF-93FF-2E56-6D60-2261D4D1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1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5911-6BCA-88D8-5072-7A3676DE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Partners and 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91240-33C5-40CD-BB1A-1F15BA91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10 years</a:t>
            </a:r>
          </a:p>
          <a:p>
            <a:pPr lvl="1"/>
            <a:r>
              <a:rPr lang="en-US" dirty="0"/>
              <a:t>Knowledge Advisors/CEB/Explorance</a:t>
            </a:r>
          </a:p>
          <a:p>
            <a:pPr lvl="1"/>
            <a:r>
              <a:rPr lang="en-US" dirty="0"/>
              <a:t>ROI Institute</a:t>
            </a:r>
          </a:p>
          <a:p>
            <a:pPr lvl="1"/>
            <a:r>
              <a:rPr lang="en-US" dirty="0"/>
              <a:t>Bellevue University Human Capital Lab</a:t>
            </a:r>
          </a:p>
          <a:p>
            <a:r>
              <a:rPr lang="en-US" dirty="0"/>
              <a:t>Eight years</a:t>
            </a:r>
          </a:p>
          <a:p>
            <a:pPr lvl="1"/>
            <a:r>
              <a:rPr lang="en-US" dirty="0"/>
              <a:t>Skillsoft</a:t>
            </a:r>
          </a:p>
          <a:p>
            <a:pPr lvl="1"/>
            <a:r>
              <a:rPr lang="en-US" dirty="0"/>
              <a:t>Caveo Learning</a:t>
            </a:r>
          </a:p>
          <a:p>
            <a:r>
              <a:rPr lang="en-US" dirty="0"/>
              <a:t>Five years</a:t>
            </a:r>
          </a:p>
          <a:p>
            <a:pPr lvl="1"/>
            <a:r>
              <a:rPr lang="en-US" dirty="0"/>
              <a:t>ADP</a:t>
            </a:r>
          </a:p>
          <a:p>
            <a:pPr lvl="1"/>
            <a:r>
              <a:rPr lang="en-US" dirty="0"/>
              <a:t>Skyline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507881-B8E5-ABC7-7623-2724269D232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Others</a:t>
            </a:r>
          </a:p>
          <a:p>
            <a:pPr lvl="1"/>
            <a:r>
              <a:rPr lang="en-US" dirty="0"/>
              <a:t>Argyle Analytics</a:t>
            </a:r>
          </a:p>
          <a:p>
            <a:pPr lvl="1"/>
            <a:r>
              <a:rPr lang="en-US" dirty="0"/>
              <a:t>Aventus</a:t>
            </a:r>
          </a:p>
          <a:p>
            <a:pPr lvl="1"/>
            <a:r>
              <a:rPr lang="en-US" dirty="0"/>
              <a:t>Cigna</a:t>
            </a:r>
          </a:p>
          <a:p>
            <a:pPr lvl="1"/>
            <a:r>
              <a:rPr lang="en-US" dirty="0"/>
              <a:t>DDI</a:t>
            </a:r>
          </a:p>
          <a:p>
            <a:pPr lvl="1"/>
            <a:r>
              <a:rPr lang="en-US" dirty="0"/>
              <a:t>First Data</a:t>
            </a:r>
          </a:p>
          <a:p>
            <a:pPr lvl="1"/>
            <a:r>
              <a:rPr lang="en-US" dirty="0"/>
              <a:t>McBassi &amp; Company</a:t>
            </a:r>
          </a:p>
          <a:p>
            <a:pPr lvl="1"/>
            <a:r>
              <a:rPr lang="en-US" dirty="0"/>
              <a:t>Motorola</a:t>
            </a:r>
          </a:p>
          <a:p>
            <a:pPr lvl="1"/>
            <a:r>
              <a:rPr lang="en-US" dirty="0"/>
              <a:t>Oracle</a:t>
            </a:r>
          </a:p>
          <a:p>
            <a:pPr lvl="1"/>
            <a:r>
              <a:rPr lang="en-US" dirty="0"/>
              <a:t>Proctor &amp; Gamble</a:t>
            </a:r>
          </a:p>
          <a:p>
            <a:pPr lvl="1"/>
            <a:r>
              <a:rPr lang="en-US" dirty="0"/>
              <a:t>Tata Interactive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52DBB9-E3D7-51D8-3BD3-0FFD37DE5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4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99AB-2148-49E7-B2CE-6DE311E8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Board and Advisory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BD75-9525-FBDA-FF04-2D8F975BE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CTR Board of Directors</a:t>
            </a:r>
          </a:p>
          <a:p>
            <a:pPr lvl="1"/>
            <a:r>
              <a:rPr lang="en-US" dirty="0"/>
              <a:t>Patti Phillips </a:t>
            </a:r>
            <a:r>
              <a:rPr lang="en-US" sz="1800" dirty="0"/>
              <a:t>(ROI Institute)                            </a:t>
            </a:r>
            <a:r>
              <a:rPr lang="en-US" dirty="0"/>
              <a:t>Jeff Higgins </a:t>
            </a:r>
            <a:r>
              <a:rPr lang="en-US" sz="1800" dirty="0"/>
              <a:t>(HCMI)</a:t>
            </a:r>
          </a:p>
          <a:p>
            <a:pPr lvl="1"/>
            <a:r>
              <a:rPr lang="en-US" dirty="0"/>
              <a:t>Kimo Kippen </a:t>
            </a:r>
            <a:r>
              <a:rPr lang="en-US" sz="1800" dirty="0"/>
              <a:t>(Aloha Learning Advisors)        </a:t>
            </a:r>
            <a:r>
              <a:rPr lang="en-US" dirty="0"/>
              <a:t>Gary Whitney </a:t>
            </a:r>
            <a:r>
              <a:rPr lang="en-US" sz="1800" dirty="0"/>
              <a:t>(Little Caesars)</a:t>
            </a:r>
          </a:p>
          <a:p>
            <a:pPr lvl="1"/>
            <a:r>
              <a:rPr lang="en-US" dirty="0"/>
              <a:t>June Sonsalla </a:t>
            </a:r>
            <a:r>
              <a:rPr lang="en-US" sz="1800" dirty="0"/>
              <a:t>(Thompson Reuters)              </a:t>
            </a:r>
            <a:r>
              <a:rPr lang="en-US" dirty="0"/>
              <a:t>Jeff Carpenter </a:t>
            </a:r>
            <a:r>
              <a:rPr lang="en-US" sz="1800" dirty="0"/>
              <a:t>(Caveo Learning)</a:t>
            </a:r>
          </a:p>
          <a:p>
            <a:pPr lvl="1"/>
            <a:r>
              <a:rPr lang="en-US" dirty="0"/>
              <a:t>Beth Gantz </a:t>
            </a:r>
            <a:r>
              <a:rPr lang="en-US" sz="1800" dirty="0"/>
              <a:t>(Explorance)</a:t>
            </a:r>
            <a:r>
              <a:rPr lang="en-US" dirty="0"/>
              <a:t>	                     Adri Maisonet </a:t>
            </a:r>
            <a:r>
              <a:rPr lang="en-US" sz="1800" dirty="0"/>
              <a:t>(BlueCross BlueShield)</a:t>
            </a:r>
          </a:p>
          <a:p>
            <a:pPr lvl="1"/>
            <a:endParaRPr lang="en-US" sz="1800" dirty="0"/>
          </a:p>
          <a:p>
            <a:r>
              <a:rPr lang="en-US" dirty="0"/>
              <a:t>CTR Advisory Council</a:t>
            </a:r>
          </a:p>
          <a:p>
            <a:pPr lvl="1"/>
            <a:r>
              <a:rPr lang="en-US" dirty="0"/>
              <a:t>Michelle Eppler </a:t>
            </a:r>
            <a:r>
              <a:rPr lang="en-US" sz="1800" dirty="0"/>
              <a:t>(Bellevue University)</a:t>
            </a:r>
          </a:p>
          <a:p>
            <a:pPr lvl="1"/>
            <a:r>
              <a:rPr lang="en-US" dirty="0"/>
              <a:t>Steve Lange </a:t>
            </a:r>
            <a:r>
              <a:rPr lang="en-US" sz="1800" dirty="0"/>
              <a:t>(Explorance)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1FE66-4671-9CAA-B74A-AF12E309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2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DBF9-3607-52BA-1A0E-70582949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First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614A-2BA1-0D9F-0077-99A402EE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Kent Barnett </a:t>
            </a:r>
            <a:r>
              <a:rPr lang="en-US" sz="2000" dirty="0"/>
              <a:t>(Knowledge Advisors)</a:t>
            </a:r>
          </a:p>
          <a:p>
            <a:r>
              <a:rPr lang="en-US" dirty="0"/>
              <a:t>Lauri Bassi </a:t>
            </a:r>
            <a:r>
              <a:rPr lang="en-US" sz="2000" dirty="0"/>
              <a:t>(McBassi and Company)</a:t>
            </a:r>
          </a:p>
          <a:p>
            <a:r>
              <a:rPr lang="en-US" dirty="0"/>
              <a:t>Carrie Beckstrom </a:t>
            </a:r>
            <a:r>
              <a:rPr lang="en-US" sz="2000" dirty="0"/>
              <a:t>(ADP)</a:t>
            </a:r>
          </a:p>
          <a:p>
            <a:r>
              <a:rPr lang="en-US" dirty="0"/>
              <a:t>Jac Fitz-enz </a:t>
            </a:r>
            <a:r>
              <a:rPr lang="en-US" sz="2000" dirty="0"/>
              <a:t>(Human Capital Source)</a:t>
            </a:r>
          </a:p>
          <a:p>
            <a:r>
              <a:rPr lang="en-US" dirty="0"/>
              <a:t>David Kuhl </a:t>
            </a:r>
            <a:r>
              <a:rPr lang="en-US" sz="2000" dirty="0"/>
              <a:t>(First Data)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717283-BDBD-F26B-B04E-D25C6C3A7D0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Kevin Oakes </a:t>
            </a:r>
            <a:r>
              <a:rPr lang="en-US" sz="2000" dirty="0"/>
              <a:t>(i4cp)</a:t>
            </a:r>
          </a:p>
          <a:p>
            <a:r>
              <a:rPr lang="en-US" dirty="0"/>
              <a:t>Josh Bersin </a:t>
            </a:r>
            <a:r>
              <a:rPr lang="en-US" sz="2000" dirty="0"/>
              <a:t>(Bersin and Associates)</a:t>
            </a:r>
          </a:p>
          <a:p>
            <a:r>
              <a:rPr lang="en-US" dirty="0"/>
              <a:t>Jeff Higgins </a:t>
            </a:r>
            <a:r>
              <a:rPr lang="en-US" sz="2000" dirty="0"/>
              <a:t>(HCMI)</a:t>
            </a:r>
          </a:p>
          <a:p>
            <a:r>
              <a:rPr lang="en-US" dirty="0"/>
              <a:t>Claudia Rodriguez </a:t>
            </a:r>
            <a:r>
              <a:rPr lang="en-US" sz="2000" dirty="0"/>
              <a:t>(Motorola)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A93B4A-378C-1B06-807E-14F5FAA53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9721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732</Words>
  <Application>Microsoft Office PowerPoint</Application>
  <PresentationFormat>Widescreen</PresentationFormat>
  <Paragraphs>150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Grande</vt:lpstr>
      <vt:lpstr>Times New Roman</vt:lpstr>
      <vt:lpstr>Wingdings</vt:lpstr>
      <vt:lpstr>Advantage</vt:lpstr>
      <vt:lpstr>Conference Wrap Up November 2, 2022 </vt:lpstr>
      <vt:lpstr>Conference Reflection</vt:lpstr>
      <vt:lpstr>The Last 12 Years: A Great Experience and a Wonderful Journey</vt:lpstr>
      <vt:lpstr>Opportunity to Share the Key Elements of TDRP with More than 30,000 People</vt:lpstr>
      <vt:lpstr> </vt:lpstr>
      <vt:lpstr>With Much Appreciation to All Those Who Have Supported Us</vt:lpstr>
      <vt:lpstr>Partners and Sponsors</vt:lpstr>
      <vt:lpstr>Current Board and Advisory Council</vt:lpstr>
      <vt:lpstr>First Board</vt:lpstr>
      <vt:lpstr>Learn More about Measurement &amp; Reporting, TDRp</vt:lpstr>
      <vt:lpstr>More Resources </vt:lpstr>
      <vt:lpstr>Peggy and I will Continue to Support TDRP</vt:lpstr>
      <vt:lpstr>How You Can Help Support TDRP</vt:lpstr>
      <vt:lpstr> </vt:lpstr>
      <vt:lpstr>Contact Information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Wrap Up</dc:title>
  <dc:creator>David Vance</dc:creator>
  <cp:lastModifiedBy>David Vance</cp:lastModifiedBy>
  <cp:revision>18</cp:revision>
  <dcterms:created xsi:type="dcterms:W3CDTF">2022-10-26T17:38:19Z</dcterms:created>
  <dcterms:modified xsi:type="dcterms:W3CDTF">2022-11-01T20:30:29Z</dcterms:modified>
</cp:coreProperties>
</file>