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8" r:id="rId2"/>
    <p:sldId id="7474" r:id="rId3"/>
    <p:sldId id="664" r:id="rId4"/>
    <p:sldId id="749" r:id="rId5"/>
    <p:sldId id="7469" r:id="rId6"/>
    <p:sldId id="7470" r:id="rId7"/>
    <p:sldId id="1315" r:id="rId8"/>
    <p:sldId id="1534" r:id="rId9"/>
    <p:sldId id="286" r:id="rId10"/>
    <p:sldId id="276" r:id="rId11"/>
    <p:sldId id="1704" r:id="rId12"/>
    <p:sldId id="681" r:id="rId13"/>
    <p:sldId id="1705" r:id="rId14"/>
    <p:sldId id="571" r:id="rId15"/>
    <p:sldId id="608" r:id="rId16"/>
    <p:sldId id="7472" r:id="rId17"/>
    <p:sldId id="754" r:id="rId18"/>
    <p:sldId id="1294" r:id="rId19"/>
    <p:sldId id="597" r:id="rId20"/>
    <p:sldId id="401" r:id="rId21"/>
    <p:sldId id="831" r:id="rId22"/>
    <p:sldId id="615" r:id="rId23"/>
    <p:sldId id="832" r:id="rId24"/>
    <p:sldId id="7473" r:id="rId25"/>
    <p:sldId id="591" r:id="rId26"/>
    <p:sldId id="837" r:id="rId27"/>
    <p:sldId id="7476" r:id="rId28"/>
    <p:sldId id="264" r:id="rId29"/>
    <p:sldId id="747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7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74-4DB0-8218-39EDB810976A}"/>
              </c:ext>
            </c:extLst>
          </c:dPt>
          <c:dPt>
            <c:idx val="1"/>
            <c:bubble3D val="0"/>
            <c:spPr>
              <a:solidFill>
                <a:schemeClr val="accent2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74-4DB0-8218-39EDB810976A}"/>
              </c:ext>
            </c:extLst>
          </c:dPt>
          <c:dPt>
            <c:idx val="2"/>
            <c:bubble3D val="0"/>
            <c:spPr>
              <a:solidFill>
                <a:schemeClr val="accent2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74-4DB0-8218-39EDB810976A}"/>
              </c:ext>
            </c:extLst>
          </c:dPt>
          <c:dPt>
            <c:idx val="3"/>
            <c:bubble3D val="0"/>
            <c:spPr>
              <a:solidFill>
                <a:schemeClr val="accent2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74-4DB0-8218-39EDB810976A}"/>
              </c:ext>
            </c:extLst>
          </c:dPt>
          <c:dPt>
            <c:idx val="4"/>
            <c:bubble3D val="0"/>
            <c:spPr>
              <a:solidFill>
                <a:schemeClr val="accent2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474-4DB0-8218-39EDB810976A}"/>
              </c:ext>
            </c:extLst>
          </c:dPt>
          <c:dPt>
            <c:idx val="5"/>
            <c:bubble3D val="0"/>
            <c:spPr>
              <a:solidFill>
                <a:schemeClr val="accent2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474-4DB0-8218-39EDB810976A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A7-402F-8665-8C3F30DFE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4F812-684F-4191-8D3E-57E0FB4B20FF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BC3B2-4AB3-45A6-ACB0-DE7CA9C88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83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early days, just two categories.  John Boudreau and Peter Ramstad developed the HC Bridge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1A0C3-427F-4742-ADD1-A6FFC9CE7F9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23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another view with color coding based on a rubric for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1A0C3-427F-4742-ADD1-A6FFC9CE7F9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90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1A0C3-427F-4742-ADD1-A6FFC9CE7F9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9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eople solving problem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4162" y="432449"/>
            <a:ext cx="5571439" cy="371429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23379" y="5207002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First Last</a:t>
            </a:r>
          </a:p>
          <a:p>
            <a:r>
              <a:rPr lang="en-US" dirty="0"/>
              <a:t>2.6.12</a:t>
            </a:r>
            <a:endParaRPr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6768" y="228600"/>
            <a:ext cx="5647267" cy="4187952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1828800"/>
            <a:ext cx="4876800" cy="1295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839200" y="152400"/>
            <a:ext cx="2032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8864600" y="-558800"/>
            <a:ext cx="152400" cy="568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30" y="4738315"/>
            <a:ext cx="4002417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9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i="1" kern="1200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3C1CD36A-CD18-447D-B6B6-816D8CDFE52C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69064" y="381001"/>
            <a:ext cx="812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2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304800"/>
            <a:ext cx="10075084" cy="1316736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3" y="1752600"/>
            <a:ext cx="11138897" cy="441960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58729" y="642358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3430-8F2D-4E97-8E21-0309E6BBEE9A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4632" y="6423585"/>
            <a:ext cx="8071104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3570" y="381003"/>
            <a:ext cx="70554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9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93570" y="381003"/>
            <a:ext cx="705546" cy="365125"/>
          </a:xfrm>
          <a:prstGeom prst="rect">
            <a:avLst/>
          </a:prstGeom>
        </p:spPr>
        <p:txBody>
          <a:bodyPr/>
          <a:lstStyle/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308D72F3-593A-4DA9-BE9B-2C5D82CBD2F0}" type="datetime4">
              <a:rPr lang="en-US" smtClean="0"/>
              <a:t>November 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Center for Talent Reporting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4633" y="1828799"/>
            <a:ext cx="5431368" cy="4343399"/>
          </a:xfrm>
        </p:spPr>
        <p:txBody>
          <a:bodyPr/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400800" y="1828799"/>
            <a:ext cx="5431368" cy="4343399"/>
          </a:xfrm>
        </p:spPr>
        <p:txBody>
          <a:bodyPr/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3226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FD97C6EC-1692-4058-AEFC-12E8F76C6A9B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67690" y="381001"/>
            <a:ext cx="71417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7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8927-1E75-44BC-9552-FC989BC9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AEC473-6DB5-4BF6-924C-3A8CC1ABF7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4C129B7E-E137-4E9E-A1ED-783AAA5DD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935F4-48DC-67AF-C4B7-8A0DB5DA922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958729" y="642358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BE2B3-F9F2-45E5-A6E9-F3B63173813A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6E468-11D0-30EE-C7A3-89187795A5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64632" y="6423585"/>
            <a:ext cx="8071104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</p:spTree>
    <p:extLst>
      <p:ext uri="{BB962C8B-B14F-4D97-AF65-F5344CB8AC3E}">
        <p14:creationId xmlns:p14="http://schemas.microsoft.com/office/powerpoint/2010/main" val="149641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1F0F-E41F-4967-BF56-52806978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9B1CB8-F5EB-4D39-AA37-B931168BA7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4C129B7E-E137-4E9E-A1ED-783AAA5DD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4314C-59BA-414D-94F3-477131E0B7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38340"/>
            <a:ext cx="10515600" cy="3978275"/>
          </a:xfrm>
          <a:prstGeom prst="rect">
            <a:avLst/>
          </a:prstGeom>
        </p:spPr>
        <p:txBody>
          <a:bodyPr/>
          <a:lstStyle>
            <a:lvl1pPr marL="231769" indent="-231769">
              <a:spcBef>
                <a:spcPts val="1200"/>
              </a:spcBef>
              <a:spcAft>
                <a:spcPts val="600"/>
              </a:spcAft>
              <a:defRPr sz="2800"/>
            </a:lvl1pPr>
            <a:lvl2pPr marL="461951" indent="-230182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/>
            </a:lvl2pPr>
            <a:lvl3pPr marL="682608" indent="-21748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&gt;"/>
              <a:defRPr sz="2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95873-A215-372D-2E3D-4C623FA578D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958729" y="642358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C663F-1E68-4523-BF7E-DB28AF27EABB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2E660B-0DCB-EC23-6270-0E36C97AF60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64632" y="6423585"/>
            <a:ext cx="8071104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</p:spTree>
    <p:extLst>
      <p:ext uri="{BB962C8B-B14F-4D97-AF65-F5344CB8AC3E}">
        <p14:creationId xmlns:p14="http://schemas.microsoft.com/office/powerpoint/2010/main" val="110514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4" y="282574"/>
            <a:ext cx="10075084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4" y="1752600"/>
            <a:ext cx="1113889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4632" y="6324600"/>
            <a:ext cx="11143488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958729" y="64235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3A4A9125-4C7C-4581-BA95-A9A66469D877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4632" y="6423586"/>
            <a:ext cx="8072968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500102-149F-F633-D9A9-D1CE81C9EE49}"/>
              </a:ext>
            </a:extLst>
          </p:cNvPr>
          <p:cNvSpPr/>
          <p:nvPr userDrawn="1"/>
        </p:nvSpPr>
        <p:spPr>
          <a:xfrm>
            <a:off x="11079480" y="282574"/>
            <a:ext cx="731520" cy="59436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A7581-950B-1BEB-7796-905D0099835D}"/>
              </a:ext>
            </a:extLst>
          </p:cNvPr>
          <p:cNvSpPr/>
          <p:nvPr userDrawn="1"/>
        </p:nvSpPr>
        <p:spPr>
          <a:xfrm>
            <a:off x="10910049" y="282574"/>
            <a:ext cx="113555" cy="137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CA3CC1A-70ED-17F9-AEF3-A74FE1764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32" y="381007"/>
            <a:ext cx="721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8C07DF-5B26-5079-841C-FDE285F1578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079480" y="908237"/>
            <a:ext cx="731520" cy="73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5B01B.0FD91C30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59892"/>
            <a:ext cx="4953000" cy="2164307"/>
          </a:xfrm>
        </p:spPr>
        <p:txBody>
          <a:bodyPr>
            <a:noAutofit/>
          </a:bodyPr>
          <a:lstStyle/>
          <a:p>
            <a:r>
              <a:rPr lang="en-US" sz="5400" b="1" dirty="0"/>
              <a:t>Current State of TDRP 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b="1" dirty="0"/>
              <a:t>November 2, 2022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1389" y="4656909"/>
            <a:ext cx="4787538" cy="12192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Dave Vance: 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Executive Director</a:t>
            </a:r>
          </a:p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Peggy Parskey: 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Assistant Director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312420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9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Effectiveness Measures: </a:t>
            </a:r>
            <a:br>
              <a:rPr lang="en-US" dirty="0"/>
            </a:br>
            <a:r>
              <a:rPr lang="en-US" dirty="0"/>
              <a:t>L&amp;D Programs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EF57F-CF20-458C-8C71-29B8A347841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a program level</a:t>
            </a:r>
          </a:p>
          <a:p>
            <a:pPr lvl="1"/>
            <a:r>
              <a:rPr lang="en-US" dirty="0"/>
              <a:t>Level 1  Participant reaction </a:t>
            </a:r>
          </a:p>
          <a:p>
            <a:pPr lvl="1"/>
            <a:r>
              <a:rPr lang="en-US" dirty="0"/>
              <a:t>Level 1  Goal owner reaction</a:t>
            </a:r>
          </a:p>
          <a:p>
            <a:pPr lvl="1"/>
            <a:r>
              <a:rPr lang="en-US" dirty="0"/>
              <a:t>Level 2  Learning as appropriate</a:t>
            </a:r>
          </a:p>
          <a:p>
            <a:pPr lvl="1"/>
            <a:r>
              <a:rPr lang="en-US" dirty="0"/>
              <a:t>Level 3  Application for most programs</a:t>
            </a:r>
          </a:p>
          <a:p>
            <a:pPr lvl="1"/>
            <a:r>
              <a:rPr lang="en-US" dirty="0"/>
              <a:t>Level 5  ROI for key programs</a:t>
            </a:r>
          </a:p>
          <a:p>
            <a:pPr lvl="1"/>
            <a:endParaRPr lang="en-US" sz="16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A05A039-BEDB-4DC3-9A19-07BFFAC2AB6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86425" y="1828799"/>
            <a:ext cx="6145743" cy="4343399"/>
          </a:xfrm>
        </p:spPr>
        <p:txBody>
          <a:bodyPr/>
          <a:lstStyle/>
          <a:p>
            <a:r>
              <a:rPr lang="en-US" dirty="0"/>
              <a:t>At a department level</a:t>
            </a:r>
          </a:p>
          <a:p>
            <a:pPr lvl="1"/>
            <a:r>
              <a:rPr lang="en-US" dirty="0"/>
              <a:t>Average/distribution of level 1 participant reaction </a:t>
            </a:r>
          </a:p>
          <a:p>
            <a:pPr lvl="1"/>
            <a:r>
              <a:rPr lang="en-US" dirty="0"/>
              <a:t>Average/distribution of level 1 goal owner reaction</a:t>
            </a:r>
          </a:p>
          <a:p>
            <a:pPr lvl="1"/>
            <a:r>
              <a:rPr lang="en-US" dirty="0"/>
              <a:t>Average/distribution of level 2 as appropriate</a:t>
            </a:r>
          </a:p>
          <a:p>
            <a:pPr lvl="1"/>
            <a:r>
              <a:rPr lang="en-US" dirty="0"/>
              <a:t>Average/distribution of level 3 for most programs</a:t>
            </a:r>
          </a:p>
          <a:p>
            <a:pPr lvl="1"/>
            <a:r>
              <a:rPr lang="en-US" dirty="0"/>
              <a:t>Summary of level 5 for key programs</a:t>
            </a:r>
          </a:p>
          <a:p>
            <a:pPr lvl="1"/>
            <a:endParaRPr lang="en-US" sz="1600" dirty="0"/>
          </a:p>
          <a:p>
            <a:endParaRPr lang="en-US" sz="1800" dirty="0"/>
          </a:p>
        </p:txBody>
      </p:sp>
      <p:pic>
        <p:nvPicPr>
          <p:cNvPr id="20" name="Picture 1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0AA49E0-DD11-4365-8918-ABD7A7F31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82" y="4431847"/>
            <a:ext cx="1458794" cy="14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8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69C13-4E2A-4446-AEFA-CFFA65B4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Measures: About Results and Impact </a:t>
            </a:r>
            <a:br>
              <a:rPr lang="en-US" dirty="0"/>
            </a:br>
            <a:r>
              <a:rPr lang="en-US" dirty="0"/>
              <a:t>(also known as Level 4)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B8D8D-5115-4070-8EDB-95F02F56F9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3F21B-D39E-4E71-82EF-364F19FBF2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783F5-4A04-4098-AEA0-22E74A2F9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Katzell / Kirkpatrick level 4: The business results following the training</a:t>
            </a:r>
          </a:p>
          <a:p>
            <a:pPr lvl="1"/>
            <a:r>
              <a:rPr lang="en-US" dirty="0"/>
              <a:t>For example, sales increased 10% after sales training</a:t>
            </a:r>
          </a:p>
          <a:p>
            <a:pPr lvl="1"/>
            <a:r>
              <a:rPr lang="en-US" dirty="0"/>
              <a:t>The result is the 10% increase in sales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402759-FF53-8A14-A011-1BEF431D50B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Phillips level 4: The isolated impact of learning on business results</a:t>
            </a:r>
          </a:p>
          <a:p>
            <a:pPr lvl="1"/>
            <a:r>
              <a:rPr lang="en-US" dirty="0"/>
              <a:t>For example, sales increased 10% after sales training, and 3% of the 10% increase was due just to the learning</a:t>
            </a:r>
          </a:p>
          <a:p>
            <a:pPr lvl="1"/>
            <a:r>
              <a:rPr lang="en-US" dirty="0"/>
              <a:t>The outcome measure is stated as</a:t>
            </a:r>
          </a:p>
          <a:p>
            <a:pPr lvl="2"/>
            <a:r>
              <a:rPr lang="en-US" dirty="0"/>
              <a:t>The impact of learning on ___________ (fill in the organization goal) was X</a:t>
            </a:r>
          </a:p>
          <a:p>
            <a:pPr lvl="2"/>
            <a:r>
              <a:rPr lang="en-US" dirty="0"/>
              <a:t>In the above example, it would be: The impact of learning on sales was 3%</a:t>
            </a:r>
          </a:p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10DD3A-C0E8-3D6D-AFBE-9857A8FDBEC8}"/>
              </a:ext>
            </a:extLst>
          </p:cNvPr>
          <p:cNvGrpSpPr/>
          <p:nvPr/>
        </p:nvGrpSpPr>
        <p:grpSpPr>
          <a:xfrm>
            <a:off x="2042159" y="4000498"/>
            <a:ext cx="1828800" cy="1828800"/>
            <a:chOff x="2042159" y="3824149"/>
            <a:chExt cx="1828800" cy="18288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C892DB-6E90-0C96-E633-99F1D356BCDF}"/>
                </a:ext>
              </a:extLst>
            </p:cNvPr>
            <p:cNvSpPr/>
            <p:nvPr/>
          </p:nvSpPr>
          <p:spPr>
            <a:xfrm>
              <a:off x="2902635" y="4547214"/>
              <a:ext cx="256032" cy="685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1001">
              <a:schemeClr val="dk2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8327093-EC03-9351-5EF3-B368AE6A25FD}"/>
                </a:ext>
              </a:extLst>
            </p:cNvPr>
            <p:cNvSpPr/>
            <p:nvPr/>
          </p:nvSpPr>
          <p:spPr>
            <a:xfrm>
              <a:off x="3325402" y="4126856"/>
              <a:ext cx="256032" cy="11061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1001">
              <a:schemeClr val="dk2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E5932D1-5517-A9D2-CD34-A48E2F373A39}"/>
                </a:ext>
              </a:extLst>
            </p:cNvPr>
            <p:cNvSpPr/>
            <p:nvPr/>
          </p:nvSpPr>
          <p:spPr>
            <a:xfrm>
              <a:off x="2494204" y="4890114"/>
              <a:ext cx="256032" cy="3428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1001">
              <a:schemeClr val="dk2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Graphic 20" descr="Bar graph with upward trend outline">
              <a:extLst>
                <a:ext uri="{FF2B5EF4-FFF2-40B4-BE49-F238E27FC236}">
                  <a16:creationId xmlns:a16="http://schemas.microsoft.com/office/drawing/2014/main" id="{0722F679-075B-58DB-98CA-6AFD5CDC2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42159" y="3824149"/>
              <a:ext cx="1828800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2653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Outcome Measures for L&amp;D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3" y="1728716"/>
            <a:ext cx="9712016" cy="4112526"/>
          </a:xfrm>
        </p:spPr>
        <p:txBody>
          <a:bodyPr/>
          <a:lstStyle/>
          <a:p>
            <a:r>
              <a:rPr lang="en-US" sz="2000" dirty="0"/>
              <a:t>Impact of learning on sales, revenue, or budget</a:t>
            </a:r>
          </a:p>
          <a:p>
            <a:r>
              <a:rPr lang="en-US" sz="2000" dirty="0"/>
              <a:t>Impact of learning on productivity, quality or efficiency</a:t>
            </a:r>
          </a:p>
          <a:p>
            <a:r>
              <a:rPr lang="en-US" sz="2000" dirty="0"/>
              <a:t>Impact of learning on customer, patient, or student satisfaction</a:t>
            </a:r>
          </a:p>
          <a:p>
            <a:r>
              <a:rPr lang="en-US" sz="2000" dirty="0"/>
              <a:t>Impact of learning on accidents or injuries</a:t>
            </a:r>
          </a:p>
          <a:p>
            <a:r>
              <a:rPr lang="en-US" sz="2000" dirty="0"/>
              <a:t>Impact of learning on number of customers, students, market share</a:t>
            </a:r>
          </a:p>
          <a:p>
            <a:r>
              <a:rPr lang="en-US" sz="2000" dirty="0"/>
              <a:t>Impact of learning on employee engagement</a:t>
            </a:r>
          </a:p>
          <a:p>
            <a:r>
              <a:rPr lang="en-US" sz="2000" dirty="0"/>
              <a:t>Impact of learning on leadership score on employee engagement survey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4A5B6-A587-BD47-8B1E-DC3DA0554FCF}" type="slidenum">
              <a:rPr lang="en-US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2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69C13-4E2A-4446-AEFA-CFFA65B4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Methods to Isolate the Impact of Learning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783F5-4A04-4098-AEA0-22E74A2F9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190" y="1752445"/>
            <a:ext cx="9073343" cy="4419755"/>
          </a:xfrm>
        </p:spPr>
        <p:txBody>
          <a:bodyPr/>
          <a:lstStyle/>
          <a:p>
            <a:pPr marL="514350" indent="-514350">
              <a:spcBef>
                <a:spcPts val="42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sz="2667" dirty="0"/>
              <a:t>Control group (the best)</a:t>
            </a:r>
          </a:p>
          <a:p>
            <a:pPr marL="514350" indent="-514350">
              <a:spcBef>
                <a:spcPts val="42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sz="2667" dirty="0"/>
              <a:t>Trendline</a:t>
            </a:r>
          </a:p>
          <a:p>
            <a:pPr marL="514350" indent="-514350">
              <a:spcBef>
                <a:spcPts val="42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sz="2667" dirty="0"/>
              <a:t>Regression (uses statistics)</a:t>
            </a:r>
          </a:p>
          <a:p>
            <a:pPr marL="514350" indent="-514350">
              <a:spcBef>
                <a:spcPts val="42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sz="2667" dirty="0"/>
              <a:t>Participant estimation (most common)</a:t>
            </a:r>
          </a:p>
          <a:p>
            <a:pPr marL="514350" indent="-514350">
              <a:spcBef>
                <a:spcPts val="42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sz="2667" dirty="0"/>
              <a:t>Expert opinion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3F21B-D39E-4E71-82EF-364F19FB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B8D8D-5115-4070-8EDB-95F02F56F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 defTabSz="914377">
                <a:defRPr/>
              </a:pPr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0" name="Graphic 39" descr="Group of people">
            <a:extLst>
              <a:ext uri="{FF2B5EF4-FFF2-40B4-BE49-F238E27FC236}">
                <a16:creationId xmlns:a16="http://schemas.microsoft.com/office/drawing/2014/main" id="{28DE94EB-1278-CDB1-6469-D81A9782C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8377" y="1717703"/>
            <a:ext cx="731520" cy="731520"/>
          </a:xfrm>
          <a:prstGeom prst="rect">
            <a:avLst/>
          </a:prstGeom>
        </p:spPr>
      </p:pic>
      <p:pic>
        <p:nvPicPr>
          <p:cNvPr id="45" name="Graphic 44" descr="Upward trend">
            <a:extLst>
              <a:ext uri="{FF2B5EF4-FFF2-40B4-BE49-F238E27FC236}">
                <a16:creationId xmlns:a16="http://schemas.microsoft.com/office/drawing/2014/main" id="{BCAF0517-4C80-4B5E-0F3F-E4640801D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8377" y="2648447"/>
            <a:ext cx="731520" cy="731520"/>
          </a:xfrm>
          <a:prstGeom prst="rect">
            <a:avLst/>
          </a:prstGeom>
        </p:spPr>
      </p:pic>
      <p:pic>
        <p:nvPicPr>
          <p:cNvPr id="50" name="Graphic 49" descr="Head with gears">
            <a:extLst>
              <a:ext uri="{FF2B5EF4-FFF2-40B4-BE49-F238E27FC236}">
                <a16:creationId xmlns:a16="http://schemas.microsoft.com/office/drawing/2014/main" id="{7DD09F9A-521B-B58A-D324-196338F835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58377" y="5440680"/>
            <a:ext cx="731520" cy="731520"/>
          </a:xfrm>
          <a:prstGeom prst="rect">
            <a:avLst/>
          </a:prstGeom>
        </p:spPr>
      </p:pic>
      <p:pic>
        <p:nvPicPr>
          <p:cNvPr id="55" name="Graphic 54" descr="Scatterplot">
            <a:extLst>
              <a:ext uri="{FF2B5EF4-FFF2-40B4-BE49-F238E27FC236}">
                <a16:creationId xmlns:a16="http://schemas.microsoft.com/office/drawing/2014/main" id="{6CBA566C-87D2-46E0-D21B-DFDB1EE8E4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58377" y="3579191"/>
            <a:ext cx="731520" cy="731520"/>
          </a:xfrm>
          <a:prstGeom prst="rect">
            <a:avLst/>
          </a:prstGeom>
        </p:spPr>
      </p:pic>
      <p:pic>
        <p:nvPicPr>
          <p:cNvPr id="60" name="Graphic 59" descr="Calculator">
            <a:extLst>
              <a:ext uri="{FF2B5EF4-FFF2-40B4-BE49-F238E27FC236}">
                <a16:creationId xmlns:a16="http://schemas.microsoft.com/office/drawing/2014/main" id="{5D589BDD-0B3F-A650-7C68-B5C84DD239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58377" y="4509935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55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your Measures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have a balance between efficiency and effectiveness measures</a:t>
            </a:r>
          </a:p>
          <a:p>
            <a:pPr lvl="1"/>
            <a:r>
              <a:rPr lang="en-US" dirty="0"/>
              <a:t>Both quantity and quality are important</a:t>
            </a:r>
          </a:p>
          <a:p>
            <a:pPr lvl="1"/>
            <a:r>
              <a:rPr lang="en-US" dirty="0"/>
              <a:t>Including both types will reduce unintended consequences</a:t>
            </a:r>
          </a:p>
          <a:p>
            <a:r>
              <a:rPr lang="en-US" dirty="0"/>
              <a:t>Include an outcome measure when supporting key goals</a:t>
            </a:r>
          </a:p>
          <a:p>
            <a:r>
              <a:rPr lang="en-US" dirty="0"/>
              <a:t>This will be your measurement strategy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221642-857F-5092-2767-1BED29A6CEB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For programs aligned to key goals</a:t>
            </a:r>
          </a:p>
          <a:p>
            <a:pPr lvl="1"/>
            <a:r>
              <a:rPr lang="en-US" dirty="0"/>
              <a:t>Efficiency measures: Number of participants,  completion rate, completion date, cost</a:t>
            </a:r>
          </a:p>
          <a:p>
            <a:pPr lvl="1"/>
            <a:r>
              <a:rPr lang="en-US" dirty="0"/>
              <a:t>Effectiveness measures: At least levels 1-3. Ideally 5 as well</a:t>
            </a:r>
          </a:p>
          <a:p>
            <a:pPr lvl="1"/>
            <a:r>
              <a:rPr lang="en-US" dirty="0"/>
              <a:t>Outcome measure: Level 4</a:t>
            </a:r>
          </a:p>
          <a:p>
            <a:endParaRPr lang="en-US" dirty="0"/>
          </a:p>
        </p:txBody>
      </p:sp>
      <p:pic>
        <p:nvPicPr>
          <p:cNvPr id="8" name="Graphic 7" descr="Scales of justice with solid fill">
            <a:extLst>
              <a:ext uri="{FF2B5EF4-FFF2-40B4-BE49-F238E27FC236}">
                <a16:creationId xmlns:a16="http://schemas.microsoft.com/office/drawing/2014/main" id="{81E04E76-DB12-AB17-E36A-906C6FB6B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9043" y="4194720"/>
            <a:ext cx="1509131" cy="150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44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your Measures (continued)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Basic skills, reskilling, and new hire learning</a:t>
            </a:r>
          </a:p>
          <a:p>
            <a:pPr lvl="1"/>
            <a:r>
              <a:rPr lang="en-US" dirty="0"/>
              <a:t>Efficiency measures: number of participants,  completion rate, completion date. cost</a:t>
            </a:r>
          </a:p>
          <a:p>
            <a:pPr lvl="1"/>
            <a:r>
              <a:rPr lang="en-US" dirty="0"/>
              <a:t>Effectiveness measures: Levels 1, 2, and 3</a:t>
            </a:r>
          </a:p>
          <a:p>
            <a:pPr lvl="1"/>
            <a:r>
              <a:rPr lang="en-US" dirty="0"/>
              <a:t>Outcome measure: None</a:t>
            </a:r>
          </a:p>
          <a:p>
            <a:r>
              <a:rPr lang="en-US" dirty="0"/>
              <a:t>For compliance learning</a:t>
            </a:r>
          </a:p>
          <a:p>
            <a:pPr lvl="1"/>
            <a:r>
              <a:rPr lang="en-US" dirty="0"/>
              <a:t>Efficiency measures: number of participants,  completion rate, completion date. cost</a:t>
            </a:r>
          </a:p>
          <a:p>
            <a:pPr lvl="1"/>
            <a:r>
              <a:rPr lang="en-US" dirty="0"/>
              <a:t>Effectiveness measures: Levels 2 and 1 and perhaps 3</a:t>
            </a:r>
          </a:p>
          <a:p>
            <a:pPr lvl="1"/>
            <a:r>
              <a:rPr lang="en-US" dirty="0"/>
              <a:t>Outcome measure: May not be one</a:t>
            </a:r>
          </a:p>
          <a:p>
            <a:pPr lvl="1"/>
            <a:endParaRPr lang="en-US" dirty="0"/>
          </a:p>
          <a:p>
            <a:r>
              <a:rPr lang="en-US" b="1" dirty="0"/>
              <a:t>No extra credit for hundreds of measures!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BAEE34-6CE6-899D-AB03-69F2BC866B0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discretionary learning (voluntary, general studies)</a:t>
            </a:r>
          </a:p>
          <a:p>
            <a:pPr lvl="1"/>
            <a:r>
              <a:rPr lang="en-US" dirty="0"/>
              <a:t>Efficiency measures: number of participants, utilization rate, cost</a:t>
            </a:r>
          </a:p>
          <a:p>
            <a:pPr lvl="1"/>
            <a:r>
              <a:rPr lang="en-US" dirty="0"/>
              <a:t>Effectiveness measures: Level 1</a:t>
            </a:r>
          </a:p>
          <a:p>
            <a:pPr lvl="1"/>
            <a:r>
              <a:rPr lang="en-US" dirty="0"/>
              <a:t>Outcome measure: None</a:t>
            </a:r>
          </a:p>
          <a:p>
            <a:r>
              <a:rPr lang="en-US" dirty="0"/>
              <a:t>For informal learning (CofP, performance support, online content)</a:t>
            </a:r>
          </a:p>
          <a:p>
            <a:pPr lvl="1"/>
            <a:r>
              <a:rPr lang="en-US" dirty="0"/>
              <a:t>Efficiency: participants, usage, utilization rates and cost</a:t>
            </a:r>
          </a:p>
          <a:p>
            <a:pPr lvl="1"/>
            <a:r>
              <a:rPr lang="en-US" dirty="0"/>
              <a:t>Effectiveness: satisfaction and perhaps application </a:t>
            </a:r>
          </a:p>
          <a:p>
            <a:pPr lvl="1"/>
            <a:r>
              <a:rPr lang="en-US" dirty="0"/>
              <a:t>No outcome measure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66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Are the Connection Between Measures and the Users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critical role of reports</a:t>
            </a:r>
          </a:p>
          <a:p>
            <a:pPr lvl="1"/>
            <a:r>
              <a:rPr lang="en-US" dirty="0"/>
              <a:t>Measures =&gt; Reports =&gt; User =&gt;Actions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3FC7EF-585E-FAE6-F677-51CB89CDAA8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Reports should be designed to provide the user with the information they want in the way they want it (content, format, frequency)</a:t>
            </a:r>
          </a:p>
          <a:p>
            <a:pPr lvl="1"/>
            <a:r>
              <a:rPr lang="en-US" dirty="0"/>
              <a:t>Scorecards</a:t>
            </a:r>
          </a:p>
          <a:p>
            <a:pPr lvl="1"/>
            <a:r>
              <a:rPr lang="en-US" dirty="0"/>
              <a:t>Dashboards</a:t>
            </a:r>
          </a:p>
          <a:p>
            <a:pPr lvl="1"/>
            <a:r>
              <a:rPr lang="en-US" dirty="0"/>
              <a:t>Program evaluation and custom analysis reports</a:t>
            </a:r>
          </a:p>
          <a:p>
            <a:pPr lvl="1"/>
            <a:r>
              <a:rPr lang="en-US" dirty="0"/>
              <a:t>Management reports</a:t>
            </a:r>
          </a:p>
          <a:p>
            <a:r>
              <a:rPr lang="en-US" dirty="0"/>
              <a:t>This will be your reporting strategy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4CF3B0-C6A2-378C-1A34-F36A66AC4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76" y="3052535"/>
            <a:ext cx="5173770" cy="270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66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15F4-DB26-4C69-97EB-D9383B75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Requirements by Reason to Measure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0D449-813C-4CB6-819B-72D64C884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14CE5-5651-41A4-A9EA-4EBF38CCB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66776-7542-4007-A105-D723B001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4A5B6-A587-BD47-8B1E-DC3DA0554FCF}" type="slidenum">
              <a:rPr lang="en-US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ADD0C8-CD4C-4499-86C0-E49DF7E045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" y="1291988"/>
            <a:ext cx="10278163" cy="4740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4432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Reports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Scorecard or Dashboard to </a:t>
            </a:r>
            <a:r>
              <a:rPr lang="en-US" b="1" dirty="0"/>
              <a:t>inform</a:t>
            </a:r>
            <a:r>
              <a:rPr lang="en-US" dirty="0"/>
              <a:t> or </a:t>
            </a:r>
            <a:r>
              <a:rPr lang="en-US" b="1" dirty="0"/>
              <a:t>monitor</a:t>
            </a:r>
          </a:p>
          <a:p>
            <a:pPr lvl="1"/>
            <a:r>
              <a:rPr lang="en-US" dirty="0"/>
              <a:t>Typically shows only historical data </a:t>
            </a:r>
          </a:p>
          <a:p>
            <a:pPr lvl="1"/>
            <a:r>
              <a:rPr lang="en-US" dirty="0"/>
              <a:t>Frequency may be monthly, quarterly or annual</a:t>
            </a:r>
          </a:p>
          <a:p>
            <a:pPr lvl="1"/>
            <a:r>
              <a:rPr lang="en-US" dirty="0"/>
              <a:t>Good for sharing history and identifying trends. Good for monitoring</a:t>
            </a:r>
          </a:p>
          <a:p>
            <a:r>
              <a:rPr lang="en-US" dirty="0"/>
              <a:t>Program Evaluation Report to </a:t>
            </a:r>
            <a:r>
              <a:rPr lang="en-US" b="1" dirty="0"/>
              <a:t>share evaluation </a:t>
            </a:r>
            <a:r>
              <a:rPr lang="en-US" dirty="0"/>
              <a:t>results</a:t>
            </a:r>
          </a:p>
          <a:p>
            <a:pPr lvl="1"/>
            <a:r>
              <a:rPr lang="en-US" dirty="0"/>
              <a:t>A one-off report to share results at the end of a program</a:t>
            </a:r>
          </a:p>
          <a:p>
            <a:pPr lvl="1"/>
            <a:r>
              <a:rPr lang="en-US" dirty="0"/>
              <a:t>Excellent for project wrap up, identifying opportunities for improvement</a:t>
            </a:r>
          </a:p>
          <a:p>
            <a:r>
              <a:rPr lang="en-US" dirty="0"/>
              <a:t>Management Report to </a:t>
            </a:r>
            <a:r>
              <a:rPr lang="en-US" b="1" dirty="0"/>
              <a:t>manage</a:t>
            </a:r>
            <a:r>
              <a:rPr lang="en-US" dirty="0"/>
              <a:t> (Program, Operations, and Summary)</a:t>
            </a:r>
          </a:p>
          <a:p>
            <a:pPr lvl="1"/>
            <a:r>
              <a:rPr lang="en-US" dirty="0"/>
              <a:t>Shows plan and progress compared to plan</a:t>
            </a:r>
          </a:p>
          <a:p>
            <a:pPr lvl="1"/>
            <a:r>
              <a:rPr lang="en-US" dirty="0"/>
              <a:t>Forward looking, showing forecast and forecast compared to plan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42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Scorecard – Purpose: Inform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64634" y="6417536"/>
            <a:ext cx="8070850" cy="366713"/>
          </a:xfrm>
        </p:spPr>
        <p:txBody>
          <a:bodyPr/>
          <a:lstStyle/>
          <a:p>
            <a:r>
              <a:rPr lang="en-US" dirty="0"/>
              <a:t>Center for Talent Reporting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06401" y="2717801"/>
          <a:ext cx="11290300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672110" imgH="1768938" progId="Excel.Sheet.12">
                  <p:embed/>
                </p:oleObj>
              </mc:Choice>
              <mc:Fallback>
                <p:oleObj name="Worksheet" r:id="rId2" imgW="9672110" imgH="1768938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6401" y="2717801"/>
                        <a:ext cx="11290300" cy="207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546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27230-2628-5F0C-34C5-0AF39A18DD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29B7E-E137-4E9E-A1ED-783AAA5DD9E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165D6-C678-0146-BCD0-3C70AD601E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FD1602-4E81-637C-A04D-2B5D32C96D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15133" y="200816"/>
            <a:ext cx="9257731" cy="602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6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9E7E-72B9-4327-A17F-FFE6E516A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Dashboard - Purpose: Inform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6FBD6-2665-4843-8675-100A70BA8D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15C5C-22A7-4940-8B05-962D904A2A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64634" y="6392069"/>
            <a:ext cx="8070850" cy="366713"/>
          </a:xfrm>
        </p:spPr>
        <p:txBody>
          <a:bodyPr/>
          <a:lstStyle/>
          <a:p>
            <a:r>
              <a:rPr lang="en-US" dirty="0"/>
              <a:t>Center for Talent Reporting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7C1D57-38F3-4F57-95B8-A61CAF756D9C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990600"/>
            <a:ext cx="8534400" cy="5312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8374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2CAC8A-32B3-4FC7-ADEF-7BD5E8B8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Dashboard - Purpose: Monitor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D5147D-4811-4AAB-BC43-0D3D6F9E7A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29B7E-E137-4E9E-A1ED-783AAA5DD9E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72B9C9-4259-4FDC-B5D9-4FE56EE8A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23" y="1346249"/>
            <a:ext cx="8469407" cy="4775101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4FEBCD-ACC4-719B-78EF-D5542CA82F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</p:spTree>
    <p:extLst>
      <p:ext uri="{BB962C8B-B14F-4D97-AF65-F5344CB8AC3E}">
        <p14:creationId xmlns:p14="http://schemas.microsoft.com/office/powerpoint/2010/main" val="3552122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Evaluation Report</a:t>
            </a:r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Purpose: Share evaluation results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64633" y="2375806"/>
            <a:ext cx="11138897" cy="3796393"/>
          </a:xfrm>
        </p:spPr>
        <p:txBody>
          <a:bodyPr/>
          <a:lstStyle/>
          <a:p>
            <a:r>
              <a:rPr lang="en-US" dirty="0"/>
              <a:t>One-off report </a:t>
            </a:r>
          </a:p>
          <a:p>
            <a:r>
              <a:rPr lang="en-US" dirty="0"/>
              <a:t>For sharing evaluation results of a program or initiative</a:t>
            </a:r>
          </a:p>
          <a:p>
            <a:r>
              <a:rPr lang="en-US" dirty="0"/>
              <a:t>Should contain relevant efficiency and effectiveness measures as well as an outcome measure if applicable</a:t>
            </a:r>
          </a:p>
          <a:p>
            <a:r>
              <a:rPr lang="en-US" dirty="0"/>
              <a:t>Should compare actual results to expectations</a:t>
            </a:r>
          </a:p>
          <a:p>
            <a:r>
              <a:rPr lang="en-US" dirty="0"/>
              <a:t>PPT or text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13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Evaluation Report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64633" y="2298246"/>
            <a:ext cx="11138897" cy="3873954"/>
          </a:xfrm>
        </p:spPr>
        <p:txBody>
          <a:bodyPr/>
          <a:lstStyle/>
          <a:p>
            <a:r>
              <a:rPr lang="en-US" sz="2400" dirty="0"/>
              <a:t>The following elements are recommended</a:t>
            </a:r>
          </a:p>
          <a:p>
            <a:pPr lvl="1"/>
            <a:r>
              <a:rPr lang="en-US" dirty="0"/>
              <a:t>Goal or need to be addressed with context or background. Goal owner</a:t>
            </a:r>
          </a:p>
          <a:p>
            <a:pPr lvl="1"/>
            <a:r>
              <a:rPr lang="en-US" dirty="0"/>
              <a:t>The proposed program with targets for key measures</a:t>
            </a:r>
          </a:p>
          <a:p>
            <a:pPr lvl="1"/>
            <a:r>
              <a:rPr lang="en-US" dirty="0"/>
              <a:t>Results</a:t>
            </a:r>
          </a:p>
          <a:p>
            <a:pPr lvl="1"/>
            <a:r>
              <a:rPr lang="en-US" dirty="0"/>
              <a:t>Lessons learned and opportunities for improvement                       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595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E0238-FE63-C7EF-9DB0-C39F2B4D9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TDRP Management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5EB3-DE08-E1F7-EF4D-E30A8FD87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designed to help leaders manage programs and the department</a:t>
            </a:r>
          </a:p>
          <a:p>
            <a:pPr lvl="1"/>
            <a:r>
              <a:rPr lang="en-US" dirty="0"/>
              <a:t>Include only those measures to be managed </a:t>
            </a:r>
          </a:p>
          <a:p>
            <a:r>
              <a:rPr lang="en-US" dirty="0"/>
              <a:t>Designed to answer two fundamental business questions for successful execution</a:t>
            </a:r>
          </a:p>
          <a:p>
            <a:pPr lvl="1"/>
            <a:r>
              <a:rPr lang="en-US" dirty="0"/>
              <a:t>Are we on plan year-to-date (YTD)?</a:t>
            </a:r>
          </a:p>
          <a:p>
            <a:pPr lvl="1"/>
            <a:r>
              <a:rPr lang="en-US" dirty="0"/>
              <a:t>Will we make plan by the end of the year? (or how will the year end?)</a:t>
            </a:r>
          </a:p>
          <a:p>
            <a:r>
              <a:rPr lang="en-US" dirty="0"/>
              <a:t>Same columns for all three</a:t>
            </a:r>
          </a:p>
          <a:p>
            <a:pPr lvl="1"/>
            <a:r>
              <a:rPr lang="en-US" dirty="0"/>
              <a:t>Plan, YTD Results, YTD Results vs Plan, Forecast, Forecast vs Plan</a:t>
            </a:r>
          </a:p>
          <a:p>
            <a:r>
              <a:rPr lang="en-US" dirty="0"/>
              <a:t>Three management reports</a:t>
            </a:r>
          </a:p>
          <a:p>
            <a:pPr lvl="1"/>
            <a:r>
              <a:rPr lang="en-US" dirty="0"/>
              <a:t>Program, Operations, and Summary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2BC6E-C731-3BAC-ADBF-9F8131AC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4E7D-3138-F636-4925-BCF746AB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43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77800"/>
            <a:ext cx="10075084" cy="914400"/>
          </a:xfrm>
        </p:spPr>
        <p:txBody>
          <a:bodyPr/>
          <a:lstStyle/>
          <a:p>
            <a:r>
              <a:rPr lang="en-US" dirty="0"/>
              <a:t>Example of a Program Management Report for L&amp;D</a:t>
            </a:r>
            <a:br>
              <a:rPr lang="en-US" dirty="0"/>
            </a:br>
            <a:r>
              <a:rPr lang="en-US" sz="3200" dirty="0">
                <a:solidFill>
                  <a:schemeClr val="tx2"/>
                </a:solidFill>
              </a:rPr>
              <a:t>Purpose: Manage  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08CAD-8AA4-4970-BC9A-D022A5526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33" y="1803400"/>
            <a:ext cx="11385296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56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727BF-A473-400B-9D0D-6BA8F099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5" y="282575"/>
            <a:ext cx="10189539" cy="1371600"/>
          </a:xfrm>
        </p:spPr>
        <p:txBody>
          <a:bodyPr>
            <a:noAutofit/>
          </a:bodyPr>
          <a:lstStyle/>
          <a:p>
            <a:r>
              <a:rPr lang="en-US" dirty="0"/>
              <a:t>Example Of An L&amp;D Operations Management Report</a:t>
            </a:r>
            <a:br>
              <a:rPr lang="en-US" dirty="0"/>
            </a:br>
            <a:r>
              <a:rPr lang="en-US" sz="3200" dirty="0">
                <a:solidFill>
                  <a:schemeClr val="tx2"/>
                </a:solidFill>
              </a:rPr>
              <a:t>Purpose: Manage Initiatives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A47808-A88B-47D7-9372-12BAA58F00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4633" y="381008"/>
            <a:ext cx="721217" cy="365125"/>
          </a:xfrm>
        </p:spPr>
        <p:txBody>
          <a:bodyPr/>
          <a:lstStyle/>
          <a:p>
            <a:fld id="{4C129B7E-E137-4E9E-A1ED-783AAA5DD9E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7AB9E-ABA9-4D10-A0EE-8520C86C1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05" y="2569853"/>
            <a:ext cx="11379200" cy="2915204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2454BE-0796-C2D4-B06C-811809BE4C1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</p:spTree>
    <p:extLst>
      <p:ext uri="{BB962C8B-B14F-4D97-AF65-F5344CB8AC3E}">
        <p14:creationId xmlns:p14="http://schemas.microsoft.com/office/powerpoint/2010/main" val="1258000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66F65-C93E-F2BD-64AD-57192E4ED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40FED2-C0C4-A8C5-2A20-70743FAED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29B7E-E137-4E9E-A1ED-783AAA5DD9E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036DA-C8C4-B0E3-C3E0-B329E64639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481943"/>
            <a:ext cx="10515600" cy="34346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sz="4400" dirty="0">
                <a:solidFill>
                  <a:srgbClr val="FF0000"/>
                </a:solidFill>
              </a:rPr>
              <a:t>Any questions about TDRP?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E680B-493C-F6BA-FCBB-7AA13C389DD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00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#4: What Elements of TDRP Have You Used or Might You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4" y="1752600"/>
            <a:ext cx="6918195" cy="4419600"/>
          </a:xfrm>
        </p:spPr>
        <p:txBody>
          <a:bodyPr/>
          <a:lstStyle/>
          <a:p>
            <a:r>
              <a:rPr lang="en-US" sz="2000" dirty="0"/>
              <a:t>For the next 27 minutes we will go into Breakouts to share elements of TDRP you have used or might use in the future (New breakout groups)</a:t>
            </a:r>
          </a:p>
          <a:p>
            <a:r>
              <a:rPr lang="en-US" sz="2000" dirty="0"/>
              <a:t>Discussion might include</a:t>
            </a:r>
          </a:p>
          <a:p>
            <a:pPr lvl="1"/>
            <a:r>
              <a:rPr lang="en-US" sz="1800" dirty="0"/>
              <a:t>Your use of the language for three types of measures</a:t>
            </a:r>
          </a:p>
          <a:p>
            <a:pPr lvl="1"/>
            <a:r>
              <a:rPr lang="en-US" sz="1800" dirty="0"/>
              <a:t>Your use of recommended measures or reports</a:t>
            </a:r>
          </a:p>
          <a:p>
            <a:pPr lvl="1"/>
            <a:r>
              <a:rPr lang="en-US" sz="1800" dirty="0"/>
              <a:t>What would like to know more about?</a:t>
            </a:r>
          </a:p>
          <a:p>
            <a:r>
              <a:rPr lang="en-US" sz="2000" dirty="0"/>
              <a:t>We will bring you back after 27 minutes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 dirty="0"/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94A5B6-A587-BD47-8B1E-DC3DA0554FCF}" type="slidenum">
              <a:rPr lang="en-US" noProof="0" smtClean="0"/>
              <a:pPr lvl="0"/>
              <a:t>28</a:t>
            </a:fld>
            <a:endParaRPr lang="en-US" noProof="0" dirty="0"/>
          </a:p>
        </p:txBody>
      </p:sp>
      <p:pic>
        <p:nvPicPr>
          <p:cNvPr id="12" name="Picture 11" descr="Icon&#10;&#10;Description automatically generated with low confidence">
            <a:extLst>
              <a:ext uri="{FF2B5EF4-FFF2-40B4-BE49-F238E27FC236}">
                <a16:creationId xmlns:a16="http://schemas.microsoft.com/office/drawing/2014/main" id="{1E44F7E9-CE72-F8E5-FE36-269A6A12F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70" y="2226479"/>
            <a:ext cx="3455885" cy="309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99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59CB0-F20D-5081-B819-835B5F8A7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Sharing about Elements of TDRP Used or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B25EE-1EC7-6A4B-CBDE-270E7B19B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33" y="2269272"/>
            <a:ext cx="11138897" cy="3902927"/>
          </a:xfrm>
        </p:spPr>
        <p:txBody>
          <a:bodyPr/>
          <a:lstStyle/>
          <a:p>
            <a:r>
              <a:rPr lang="en-US" dirty="0"/>
              <a:t>Questions on the current TDRP framework?</a:t>
            </a:r>
          </a:p>
          <a:p>
            <a:pPr lvl="1"/>
            <a:r>
              <a:rPr lang="en-US" dirty="0"/>
              <a:t>Put in chat or raise hand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Sharing of elements used</a:t>
            </a:r>
          </a:p>
          <a:p>
            <a:pPr lvl="1"/>
            <a:r>
              <a:rPr lang="en-US" sz="2000" dirty="0"/>
              <a:t>Post  a few of your key useful elements in the                                                            Whiteboard or chat </a:t>
            </a:r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C18F6-653C-E1CB-78C3-DD29ED4B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57C07-A618-AA25-9336-94E234DFF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A group of people holding signs&#10;&#10;Description automatically generated with low confidence">
            <a:extLst>
              <a:ext uri="{FF2B5EF4-FFF2-40B4-BE49-F238E27FC236}">
                <a16:creationId xmlns:a16="http://schemas.microsoft.com/office/drawing/2014/main" id="{B4733B15-A369-418C-DF59-D695F7D7B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10" y="1988504"/>
            <a:ext cx="4517369" cy="378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9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to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219" y="1473925"/>
            <a:ext cx="11138897" cy="4419600"/>
          </a:xfrm>
        </p:spPr>
        <p:txBody>
          <a:bodyPr/>
          <a:lstStyle/>
          <a:p>
            <a:r>
              <a:rPr lang="en-US" sz="2400" dirty="0"/>
              <a:t>Four high-level categories</a:t>
            </a:r>
          </a:p>
          <a:p>
            <a:pPr lvl="1"/>
            <a:r>
              <a:rPr lang="en-US" sz="2200" b="1" dirty="0"/>
              <a:t>Inform </a:t>
            </a:r>
          </a:p>
          <a:p>
            <a:pPr lvl="2"/>
            <a:r>
              <a:rPr lang="en-US" dirty="0"/>
              <a:t>Answer Qs about activity, identify trends</a:t>
            </a:r>
          </a:p>
          <a:p>
            <a:pPr lvl="1"/>
            <a:r>
              <a:rPr lang="en-US" sz="2400" b="1" dirty="0"/>
              <a:t>Monitor</a:t>
            </a:r>
          </a:p>
          <a:p>
            <a:pPr lvl="2"/>
            <a:r>
              <a:rPr lang="en-US" dirty="0"/>
              <a:t>Determine if measure is in line with historical expectations</a:t>
            </a:r>
          </a:p>
          <a:p>
            <a:pPr lvl="1"/>
            <a:r>
              <a:rPr lang="en-US" sz="2200" b="1" dirty="0"/>
              <a:t>Evaluate &amp; Analyze</a:t>
            </a:r>
          </a:p>
          <a:p>
            <a:pPr lvl="2"/>
            <a:r>
              <a:rPr lang="en-US" dirty="0"/>
              <a:t>Determine the efficiency, effectiveness, and impact of a program. Identify opportunities for improvement</a:t>
            </a:r>
          </a:p>
          <a:p>
            <a:pPr lvl="1"/>
            <a:r>
              <a:rPr lang="en-US" sz="2200" b="1" dirty="0"/>
              <a:t>Manage</a:t>
            </a:r>
            <a:r>
              <a:rPr lang="en-US" sz="2200" dirty="0"/>
              <a:t> </a:t>
            </a:r>
          </a:p>
          <a:p>
            <a:pPr lvl="2"/>
            <a:r>
              <a:rPr lang="en-US" dirty="0"/>
              <a:t>Plan to reach new goals, execute, make decisions</a:t>
            </a:r>
          </a:p>
          <a:p>
            <a:r>
              <a:rPr lang="en-US" sz="2600" dirty="0"/>
              <a:t>What is the focus for most measurement efforts?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4A5B6-A587-BD47-8B1E-DC3DA0554FCF}" type="slidenum">
              <a:rPr lang="en-US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3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3E1FD-8C63-4DBD-987F-B57BB23C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Hierarchy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4A98BF-8C05-41AA-8135-3A8DC34E5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7522" y="1699070"/>
            <a:ext cx="6202879" cy="419498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C17B4-D66F-430B-8C09-793604FDD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10A86-2107-4A55-89A4-746F6C42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4A5B6-A587-BD47-8B1E-DC3DA0554FCF}" type="slidenum">
              <a:rPr lang="en-US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47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DEE128-DC3D-4669-B65B-CDA965780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5" y="282574"/>
            <a:ext cx="10189538" cy="1371600"/>
          </a:xfrm>
        </p:spPr>
        <p:txBody>
          <a:bodyPr/>
          <a:lstStyle/>
          <a:p>
            <a:r>
              <a:rPr lang="en-US" dirty="0"/>
              <a:t>Three Types of TDRp Measures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267A92-BB73-42BC-A59A-BE1264FD8C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4632" y="381007"/>
            <a:ext cx="721217" cy="365125"/>
          </a:xfrm>
        </p:spPr>
        <p:txBody>
          <a:bodyPr/>
          <a:lstStyle/>
          <a:p>
            <a:fld id="{4C129B7E-E137-4E9E-A1ED-783AAA5DD9E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C7949E-5362-40DD-A6AD-EBE63D70BB92}"/>
              </a:ext>
            </a:extLst>
          </p:cNvPr>
          <p:cNvSpPr txBox="1"/>
          <p:nvPr/>
        </p:nvSpPr>
        <p:spPr>
          <a:xfrm>
            <a:off x="160453" y="2136667"/>
            <a:ext cx="416224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Efficiency</a:t>
            </a:r>
            <a:r>
              <a:rPr lang="en-US" sz="1600" dirty="0"/>
              <a:t>: quantity, volume, utilization, cost of program or initiative</a:t>
            </a:r>
          </a:p>
          <a:p>
            <a:pPr marL="339725" lvl="1" indent="-165100">
              <a:buClr>
                <a:schemeClr val="tx2"/>
              </a:buClr>
              <a:buFont typeface="Arial" panose="020B0604020202020204" pitchFamily="34" charset="0"/>
              <a:buChar char="»"/>
            </a:pPr>
            <a:r>
              <a:rPr lang="en-US" sz="1400" dirty="0"/>
              <a:t>Individual programs and for enterprise overall</a:t>
            </a:r>
          </a:p>
          <a:p>
            <a:pPr marL="339725" lvl="1" indent="-165100">
              <a:buClr>
                <a:schemeClr val="tx2"/>
              </a:buClr>
              <a:buFont typeface="Arial" panose="020B0604020202020204" pitchFamily="34" charset="0"/>
              <a:buChar char="»"/>
            </a:pPr>
            <a:r>
              <a:rPr lang="en-US" sz="1400" dirty="0"/>
              <a:t>Examples: Number of participants, courses, hours, cost, completion dates, utilization rates, cycle times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850DC4-97B8-4ECB-8480-8CA934C838DC}"/>
              </a:ext>
            </a:extLst>
          </p:cNvPr>
          <p:cNvSpPr txBox="1"/>
          <p:nvPr/>
        </p:nvSpPr>
        <p:spPr>
          <a:xfrm>
            <a:off x="8129606" y="2416207"/>
            <a:ext cx="3766291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Effectiveness</a:t>
            </a:r>
            <a:r>
              <a:rPr lang="en-US" sz="1600" dirty="0"/>
              <a:t>: quality of program or initiative</a:t>
            </a:r>
          </a:p>
          <a:p>
            <a:pPr marL="460375" lvl="1" indent="-285750">
              <a:buClr>
                <a:schemeClr val="tx2"/>
              </a:buClr>
              <a:buFont typeface="Arial" panose="020B0604020202020204" pitchFamily="34" charset="0"/>
              <a:buChar char="»"/>
            </a:pPr>
            <a:r>
              <a:rPr lang="en-US" sz="1400" dirty="0"/>
              <a:t>Individual programs and for enterprise overall</a:t>
            </a:r>
          </a:p>
          <a:p>
            <a:pPr marL="460375" lvl="1" indent="-285750">
              <a:buClr>
                <a:schemeClr val="tx2"/>
              </a:buClr>
              <a:buFont typeface="Arial" panose="020B0604020202020204" pitchFamily="34" charset="0"/>
              <a:buChar char="»"/>
            </a:pPr>
            <a:r>
              <a:rPr lang="en-US" sz="1400" dirty="0"/>
              <a:t>Examples: Participant reaction to the training, goal owner or sponsor satisfaction, learning, application, reinforcement, supervisor support, ROI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8AE8E1-952B-4095-81B9-1A7F5727A2AA}"/>
              </a:ext>
            </a:extLst>
          </p:cNvPr>
          <p:cNvSpPr txBox="1"/>
          <p:nvPr/>
        </p:nvSpPr>
        <p:spPr>
          <a:xfrm>
            <a:off x="523478" y="4119688"/>
            <a:ext cx="4004187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275" indent="-168275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Outcomes</a:t>
            </a:r>
            <a:r>
              <a:rPr lang="en-US" sz="1600" dirty="0"/>
              <a:t>: impact of learning initiatives on organizational goals</a:t>
            </a:r>
          </a:p>
          <a:p>
            <a:pPr marL="454025" indent="-285750">
              <a:buClr>
                <a:schemeClr val="tx2"/>
              </a:buClr>
              <a:buFont typeface="Arial" panose="020B0604020202020204" pitchFamily="34" charset="0"/>
              <a:buChar char="»"/>
            </a:pPr>
            <a:r>
              <a:rPr lang="en-US" sz="1400" dirty="0"/>
              <a:t>Will be a different set for each organization because goals and initiatives are different</a:t>
            </a:r>
          </a:p>
          <a:p>
            <a:pPr marL="454025" indent="-285750">
              <a:buClr>
                <a:schemeClr val="tx2"/>
              </a:buClr>
              <a:buFont typeface="Arial" panose="020B0604020202020204" pitchFamily="34" charset="0"/>
              <a:buChar char="»"/>
            </a:pPr>
            <a:r>
              <a:rPr lang="en-US" sz="1400" dirty="0"/>
              <a:t>Common outcome measures are impact of learning on: sales, cost, quality, employee engagement, leadership score, and customer satisfaction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FBFB81-A2EA-4C0D-ABDB-0665FC0581FE}"/>
              </a:ext>
            </a:extLst>
          </p:cNvPr>
          <p:cNvGrpSpPr/>
          <p:nvPr/>
        </p:nvGrpSpPr>
        <p:grpSpPr>
          <a:xfrm>
            <a:off x="5102448" y="3971016"/>
            <a:ext cx="2609550" cy="1828800"/>
            <a:chOff x="5102448" y="3971016"/>
            <a:chExt cx="2609550" cy="18288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B228E11-D0B1-49B2-8ABB-B09207DB4E09}"/>
                </a:ext>
              </a:extLst>
            </p:cNvPr>
            <p:cNvSpPr/>
            <p:nvPr/>
          </p:nvSpPr>
          <p:spPr>
            <a:xfrm>
              <a:off x="5102448" y="3971016"/>
              <a:ext cx="1828800" cy="1828800"/>
            </a:xfrm>
            <a:custGeom>
              <a:avLst/>
              <a:gdLst>
                <a:gd name="connsiteX0" fmla="*/ 914400 w 1828800"/>
                <a:gd name="connsiteY0" fmla="*/ 685800 h 1828800"/>
                <a:gd name="connsiteX1" fmla="*/ 685800 w 1828800"/>
                <a:gd name="connsiteY1" fmla="*/ 914400 h 1828800"/>
                <a:gd name="connsiteX2" fmla="*/ 914400 w 1828800"/>
                <a:gd name="connsiteY2" fmla="*/ 1143000 h 1828800"/>
                <a:gd name="connsiteX3" fmla="*/ 1143000 w 1828800"/>
                <a:gd name="connsiteY3" fmla="*/ 914400 h 1828800"/>
                <a:gd name="connsiteX4" fmla="*/ 914400 w 1828800"/>
                <a:gd name="connsiteY4" fmla="*/ 685800 h 1828800"/>
                <a:gd name="connsiteX5" fmla="*/ 914400 w 1828800"/>
                <a:gd name="connsiteY5" fmla="*/ 0 h 1828800"/>
                <a:gd name="connsiteX6" fmla="*/ 959899 w 1828800"/>
                <a:gd name="connsiteY6" fmla="*/ 2298 h 1828800"/>
                <a:gd name="connsiteX7" fmla="*/ 989025 w 1828800"/>
                <a:gd name="connsiteY7" fmla="*/ 95208 h 1828800"/>
                <a:gd name="connsiteX8" fmla="*/ 998543 w 1828800"/>
                <a:gd name="connsiteY8" fmla="*/ 95689 h 1828800"/>
                <a:gd name="connsiteX9" fmla="*/ 1080255 w 1828800"/>
                <a:gd name="connsiteY9" fmla="*/ 108160 h 1828800"/>
                <a:gd name="connsiteX10" fmla="*/ 1129407 w 1828800"/>
                <a:gd name="connsiteY10" fmla="*/ 120798 h 1828800"/>
                <a:gd name="connsiteX11" fmla="*/ 1195588 w 1828800"/>
                <a:gd name="connsiteY11" fmla="*/ 44504 h 1828800"/>
                <a:gd name="connsiteX12" fmla="*/ 1270326 w 1828800"/>
                <a:gd name="connsiteY12" fmla="*/ 71858 h 1828800"/>
                <a:gd name="connsiteX13" fmla="*/ 1305716 w 1828800"/>
                <a:gd name="connsiteY13" fmla="*/ 88906 h 1828800"/>
                <a:gd name="connsiteX14" fmla="*/ 1295041 w 1828800"/>
                <a:gd name="connsiteY14" fmla="*/ 188847 h 1828800"/>
                <a:gd name="connsiteX15" fmla="*/ 1374525 w 1828800"/>
                <a:gd name="connsiteY15" fmla="*/ 231989 h 1828800"/>
                <a:gd name="connsiteX16" fmla="*/ 1414135 w 1828800"/>
                <a:gd name="connsiteY16" fmla="*/ 264670 h 1828800"/>
                <a:gd name="connsiteX17" fmla="*/ 1501601 w 1828800"/>
                <a:gd name="connsiteY17" fmla="*/ 218831 h 1828800"/>
                <a:gd name="connsiteX18" fmla="*/ 1560979 w 1828800"/>
                <a:gd name="connsiteY18" fmla="*/ 267822 h 1828800"/>
                <a:gd name="connsiteX19" fmla="*/ 1584838 w 1828800"/>
                <a:gd name="connsiteY19" fmla="*/ 296740 h 1828800"/>
                <a:gd name="connsiteX20" fmla="*/ 1539743 w 1828800"/>
                <a:gd name="connsiteY20" fmla="*/ 385108 h 1828800"/>
                <a:gd name="connsiteX21" fmla="*/ 1596812 w 1828800"/>
                <a:gd name="connsiteY21" fmla="*/ 454275 h 1828800"/>
                <a:gd name="connsiteX22" fmla="*/ 1627893 w 1828800"/>
                <a:gd name="connsiteY22" fmla="*/ 511539 h 1828800"/>
                <a:gd name="connsiteX23" fmla="*/ 1730319 w 1828800"/>
                <a:gd name="connsiteY23" fmla="*/ 503208 h 1828800"/>
                <a:gd name="connsiteX24" fmla="*/ 1756942 w 1828800"/>
                <a:gd name="connsiteY24" fmla="*/ 558474 h 1828800"/>
                <a:gd name="connsiteX25" fmla="*/ 1774120 w 1828800"/>
                <a:gd name="connsiteY25" fmla="*/ 605407 h 1828800"/>
                <a:gd name="connsiteX26" fmla="*/ 1699270 w 1828800"/>
                <a:gd name="connsiteY26" fmla="*/ 666695 h 1828800"/>
                <a:gd name="connsiteX27" fmla="*/ 1700362 w 1828800"/>
                <a:gd name="connsiteY27" fmla="*/ 669677 h 1828800"/>
                <a:gd name="connsiteX28" fmla="*/ 1720641 w 1828800"/>
                <a:gd name="connsiteY28" fmla="*/ 748545 h 1828800"/>
                <a:gd name="connsiteX29" fmla="*/ 1731488 w 1828800"/>
                <a:gd name="connsiteY29" fmla="*/ 819622 h 1828800"/>
                <a:gd name="connsiteX30" fmla="*/ 1825431 w 1828800"/>
                <a:gd name="connsiteY30" fmla="*/ 847669 h 1828800"/>
                <a:gd name="connsiteX31" fmla="*/ 1828800 w 1828800"/>
                <a:gd name="connsiteY31" fmla="*/ 914400 h 1828800"/>
                <a:gd name="connsiteX32" fmla="*/ 1826343 w 1828800"/>
                <a:gd name="connsiteY32" fmla="*/ 963069 h 1828800"/>
                <a:gd name="connsiteX33" fmla="*/ 1733503 w 1828800"/>
                <a:gd name="connsiteY33" fmla="*/ 990787 h 1828800"/>
                <a:gd name="connsiteX34" fmla="*/ 1733111 w 1828800"/>
                <a:gd name="connsiteY34" fmla="*/ 998543 h 1828800"/>
                <a:gd name="connsiteX35" fmla="*/ 1720641 w 1828800"/>
                <a:gd name="connsiteY35" fmla="*/ 1080255 h 1828800"/>
                <a:gd name="connsiteX36" fmla="*/ 1703445 w 1828800"/>
                <a:gd name="connsiteY36" fmla="*/ 1147132 h 1828800"/>
                <a:gd name="connsiteX37" fmla="*/ 1779396 w 1828800"/>
                <a:gd name="connsiteY37" fmla="*/ 1208977 h 1828800"/>
                <a:gd name="connsiteX38" fmla="*/ 1756942 w 1828800"/>
                <a:gd name="connsiteY38" fmla="*/ 1270326 h 1828800"/>
                <a:gd name="connsiteX39" fmla="*/ 1736875 w 1828800"/>
                <a:gd name="connsiteY39" fmla="*/ 1311982 h 1828800"/>
                <a:gd name="connsiteX40" fmla="*/ 1635959 w 1828800"/>
                <a:gd name="connsiteY40" fmla="*/ 1302402 h 1828800"/>
                <a:gd name="connsiteX41" fmla="*/ 1596812 w 1828800"/>
                <a:gd name="connsiteY41" fmla="*/ 1374525 h 1828800"/>
                <a:gd name="connsiteX42" fmla="*/ 1546542 w 1828800"/>
                <a:gd name="connsiteY42" fmla="*/ 1435452 h 1828800"/>
                <a:gd name="connsiteX43" fmla="*/ 1592336 w 1828800"/>
                <a:gd name="connsiteY43" fmla="*/ 1522973 h 1828800"/>
                <a:gd name="connsiteX44" fmla="*/ 1560979 w 1828800"/>
                <a:gd name="connsiteY44" fmla="*/ 1560978 h 1828800"/>
                <a:gd name="connsiteX45" fmla="*/ 1512596 w 1828800"/>
                <a:gd name="connsiteY45" fmla="*/ 1600898 h 1828800"/>
                <a:gd name="connsiteX46" fmla="*/ 1425944 w 1828800"/>
                <a:gd name="connsiteY46" fmla="*/ 1554387 h 1828800"/>
                <a:gd name="connsiteX47" fmla="*/ 1374525 w 1828800"/>
                <a:gd name="connsiteY47" fmla="*/ 1596811 h 1828800"/>
                <a:gd name="connsiteX48" fmla="*/ 1296576 w 1828800"/>
                <a:gd name="connsiteY48" fmla="*/ 1639121 h 1828800"/>
                <a:gd name="connsiteX49" fmla="*/ 1307099 w 1828800"/>
                <a:gd name="connsiteY49" fmla="*/ 1739228 h 1828800"/>
                <a:gd name="connsiteX50" fmla="*/ 1270326 w 1828800"/>
                <a:gd name="connsiteY50" fmla="*/ 1756942 h 1828800"/>
                <a:gd name="connsiteX51" fmla="*/ 1204558 w 1828800"/>
                <a:gd name="connsiteY51" fmla="*/ 1781013 h 1828800"/>
                <a:gd name="connsiteX52" fmla="*/ 1140174 w 1828800"/>
                <a:gd name="connsiteY52" fmla="*/ 1705234 h 1828800"/>
                <a:gd name="connsiteX53" fmla="*/ 1080255 w 1828800"/>
                <a:gd name="connsiteY53" fmla="*/ 1720640 h 1828800"/>
                <a:gd name="connsiteX54" fmla="*/ 998543 w 1828800"/>
                <a:gd name="connsiteY54" fmla="*/ 1733111 h 1828800"/>
                <a:gd name="connsiteX55" fmla="*/ 985343 w 1828800"/>
                <a:gd name="connsiteY55" fmla="*/ 1733778 h 1828800"/>
                <a:gd name="connsiteX56" fmla="*/ 957400 w 1828800"/>
                <a:gd name="connsiteY56" fmla="*/ 1826629 h 1828800"/>
                <a:gd name="connsiteX57" fmla="*/ 914400 w 1828800"/>
                <a:gd name="connsiteY57" fmla="*/ 1828800 h 1828800"/>
                <a:gd name="connsiteX58" fmla="*/ 838887 w 1828800"/>
                <a:gd name="connsiteY58" fmla="*/ 1824987 h 1828800"/>
                <a:gd name="connsiteX59" fmla="*/ 810322 w 1828800"/>
                <a:gd name="connsiteY59" fmla="*/ 1730069 h 1828800"/>
                <a:gd name="connsiteX60" fmla="*/ 748545 w 1828800"/>
                <a:gd name="connsiteY60" fmla="*/ 1720640 h 1828800"/>
                <a:gd name="connsiteX61" fmla="*/ 669677 w 1828800"/>
                <a:gd name="connsiteY61" fmla="*/ 1700361 h 1828800"/>
                <a:gd name="connsiteX62" fmla="*/ 666846 w 1828800"/>
                <a:gd name="connsiteY62" fmla="*/ 1699325 h 1828800"/>
                <a:gd name="connsiteX63" fmla="*/ 606265 w 1828800"/>
                <a:gd name="connsiteY63" fmla="*/ 1774434 h 1828800"/>
                <a:gd name="connsiteX64" fmla="*/ 558475 w 1828800"/>
                <a:gd name="connsiteY64" fmla="*/ 1756942 h 1828800"/>
                <a:gd name="connsiteX65" fmla="*/ 500655 w 1828800"/>
                <a:gd name="connsiteY65" fmla="*/ 1729089 h 1828800"/>
                <a:gd name="connsiteX66" fmla="*/ 507481 w 1828800"/>
                <a:gd name="connsiteY66" fmla="*/ 1625690 h 1828800"/>
                <a:gd name="connsiteX67" fmla="*/ 454276 w 1828800"/>
                <a:gd name="connsiteY67" fmla="*/ 1596811 h 1828800"/>
                <a:gd name="connsiteX68" fmla="*/ 389903 w 1828800"/>
                <a:gd name="connsiteY68" fmla="*/ 1543699 h 1828800"/>
                <a:gd name="connsiteX69" fmla="*/ 303024 w 1828800"/>
                <a:gd name="connsiteY69" fmla="*/ 1590023 h 1828800"/>
                <a:gd name="connsiteX70" fmla="*/ 267822 w 1828800"/>
                <a:gd name="connsiteY70" fmla="*/ 1560978 h 1828800"/>
                <a:gd name="connsiteX71" fmla="*/ 219178 w 1828800"/>
                <a:gd name="connsiteY71" fmla="*/ 1502022 h 1828800"/>
                <a:gd name="connsiteX72" fmla="*/ 264023 w 1828800"/>
                <a:gd name="connsiteY72" fmla="*/ 1413350 h 1828800"/>
                <a:gd name="connsiteX73" fmla="*/ 231989 w 1828800"/>
                <a:gd name="connsiteY73" fmla="*/ 1374525 h 1828800"/>
                <a:gd name="connsiteX74" fmla="*/ 190973 w 1828800"/>
                <a:gd name="connsiteY74" fmla="*/ 1298959 h 1828800"/>
                <a:gd name="connsiteX75" fmla="*/ 90061 w 1828800"/>
                <a:gd name="connsiteY75" fmla="*/ 1308112 h 1828800"/>
                <a:gd name="connsiteX76" fmla="*/ 71858 w 1828800"/>
                <a:gd name="connsiteY76" fmla="*/ 1270326 h 1828800"/>
                <a:gd name="connsiteX77" fmla="*/ 43705 w 1828800"/>
                <a:gd name="connsiteY77" fmla="*/ 1193406 h 1828800"/>
                <a:gd name="connsiteX78" fmla="*/ 120532 w 1828800"/>
                <a:gd name="connsiteY78" fmla="*/ 1128374 h 1828800"/>
                <a:gd name="connsiteX79" fmla="*/ 108160 w 1828800"/>
                <a:gd name="connsiteY79" fmla="*/ 1080255 h 1828800"/>
                <a:gd name="connsiteX80" fmla="*/ 95689 w 1828800"/>
                <a:gd name="connsiteY80" fmla="*/ 998543 h 1828800"/>
                <a:gd name="connsiteX81" fmla="*/ 95577 w 1828800"/>
                <a:gd name="connsiteY81" fmla="*/ 996326 h 1828800"/>
                <a:gd name="connsiteX82" fmla="*/ 2587 w 1828800"/>
                <a:gd name="connsiteY82" fmla="*/ 965632 h 1828800"/>
                <a:gd name="connsiteX83" fmla="*/ 0 w 1828800"/>
                <a:gd name="connsiteY83" fmla="*/ 914400 h 1828800"/>
                <a:gd name="connsiteX84" fmla="*/ 3696 w 1828800"/>
                <a:gd name="connsiteY84" fmla="*/ 841215 h 1828800"/>
                <a:gd name="connsiteX85" fmla="*/ 98547 w 1828800"/>
                <a:gd name="connsiteY85" fmla="*/ 811528 h 1828800"/>
                <a:gd name="connsiteX86" fmla="*/ 108160 w 1828800"/>
                <a:gd name="connsiteY86" fmla="*/ 748545 h 1828800"/>
                <a:gd name="connsiteX87" fmla="*/ 124448 w 1828800"/>
                <a:gd name="connsiteY87" fmla="*/ 685199 h 1828800"/>
                <a:gd name="connsiteX88" fmla="*/ 49043 w 1828800"/>
                <a:gd name="connsiteY88" fmla="*/ 620811 h 1828800"/>
                <a:gd name="connsiteX89" fmla="*/ 71858 w 1828800"/>
                <a:gd name="connsiteY89" fmla="*/ 558474 h 1828800"/>
                <a:gd name="connsiteX90" fmla="*/ 97559 w 1828800"/>
                <a:gd name="connsiteY90" fmla="*/ 505124 h 1828800"/>
                <a:gd name="connsiteX91" fmla="*/ 199731 w 1828800"/>
                <a:gd name="connsiteY91" fmla="*/ 513706 h 1828800"/>
                <a:gd name="connsiteX92" fmla="*/ 231989 w 1828800"/>
                <a:gd name="connsiteY92" fmla="*/ 454275 h 1828800"/>
                <a:gd name="connsiteX93" fmla="*/ 269601 w 1828800"/>
                <a:gd name="connsiteY93" fmla="*/ 408689 h 1828800"/>
                <a:gd name="connsiteX94" fmla="*/ 224756 w 1828800"/>
                <a:gd name="connsiteY94" fmla="*/ 320018 h 1828800"/>
                <a:gd name="connsiteX95" fmla="*/ 267822 w 1828800"/>
                <a:gd name="connsiteY95" fmla="*/ 267822 h 1828800"/>
                <a:gd name="connsiteX96" fmla="*/ 316122 w 1828800"/>
                <a:gd name="connsiteY96" fmla="*/ 227971 h 1828800"/>
                <a:gd name="connsiteX97" fmla="*/ 403000 w 1828800"/>
                <a:gd name="connsiteY97" fmla="*/ 274295 h 1828800"/>
                <a:gd name="connsiteX98" fmla="*/ 454276 w 1828800"/>
                <a:gd name="connsiteY98" fmla="*/ 231989 h 1828800"/>
                <a:gd name="connsiteX99" fmla="*/ 507364 w 1828800"/>
                <a:gd name="connsiteY99" fmla="*/ 203173 h 1828800"/>
                <a:gd name="connsiteX100" fmla="*/ 499560 w 1828800"/>
                <a:gd name="connsiteY100" fmla="*/ 100239 h 1828800"/>
                <a:gd name="connsiteX101" fmla="*/ 558475 w 1828800"/>
                <a:gd name="connsiteY101" fmla="*/ 71858 h 1828800"/>
                <a:gd name="connsiteX102" fmla="*/ 612235 w 1828800"/>
                <a:gd name="connsiteY102" fmla="*/ 52182 h 1828800"/>
                <a:gd name="connsiteX103" fmla="*/ 675312 w 1828800"/>
                <a:gd name="connsiteY103" fmla="*/ 126990 h 1828800"/>
                <a:gd name="connsiteX104" fmla="*/ 748545 w 1828800"/>
                <a:gd name="connsiteY104" fmla="*/ 108160 h 1828800"/>
                <a:gd name="connsiteX105" fmla="*/ 806467 w 1828800"/>
                <a:gd name="connsiteY105" fmla="*/ 99320 h 1828800"/>
                <a:gd name="connsiteX106" fmla="*/ 836367 w 1828800"/>
                <a:gd name="connsiteY106" fmla="*/ 394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828800" h="1828800">
                  <a:moveTo>
                    <a:pt x="914400" y="685800"/>
                  </a:moveTo>
                  <a:cubicBezTo>
                    <a:pt x="788148" y="685800"/>
                    <a:pt x="685800" y="788148"/>
                    <a:pt x="685800" y="914400"/>
                  </a:cubicBezTo>
                  <a:cubicBezTo>
                    <a:pt x="685800" y="1040652"/>
                    <a:pt x="788148" y="1143000"/>
                    <a:pt x="914400" y="1143000"/>
                  </a:cubicBezTo>
                  <a:cubicBezTo>
                    <a:pt x="1040652" y="1143000"/>
                    <a:pt x="1143000" y="1040652"/>
                    <a:pt x="1143000" y="914400"/>
                  </a:cubicBezTo>
                  <a:cubicBezTo>
                    <a:pt x="1143000" y="788148"/>
                    <a:pt x="1040652" y="685800"/>
                    <a:pt x="914400" y="685800"/>
                  </a:cubicBezTo>
                  <a:close/>
                  <a:moveTo>
                    <a:pt x="914400" y="0"/>
                  </a:moveTo>
                  <a:lnTo>
                    <a:pt x="959899" y="2298"/>
                  </a:lnTo>
                  <a:lnTo>
                    <a:pt x="989025" y="95208"/>
                  </a:lnTo>
                  <a:lnTo>
                    <a:pt x="998543" y="95689"/>
                  </a:lnTo>
                  <a:cubicBezTo>
                    <a:pt x="1026209" y="98499"/>
                    <a:pt x="1053469" y="102678"/>
                    <a:pt x="1080255" y="108160"/>
                  </a:cubicBezTo>
                  <a:lnTo>
                    <a:pt x="1129407" y="120798"/>
                  </a:lnTo>
                  <a:lnTo>
                    <a:pt x="1195588" y="44504"/>
                  </a:lnTo>
                  <a:lnTo>
                    <a:pt x="1270326" y="71858"/>
                  </a:lnTo>
                  <a:lnTo>
                    <a:pt x="1305716" y="88906"/>
                  </a:lnTo>
                  <a:lnTo>
                    <a:pt x="1295041" y="188847"/>
                  </a:lnTo>
                  <a:lnTo>
                    <a:pt x="1374525" y="231989"/>
                  </a:lnTo>
                  <a:lnTo>
                    <a:pt x="1414135" y="264670"/>
                  </a:lnTo>
                  <a:lnTo>
                    <a:pt x="1501601" y="218831"/>
                  </a:lnTo>
                  <a:lnTo>
                    <a:pt x="1560979" y="267822"/>
                  </a:lnTo>
                  <a:lnTo>
                    <a:pt x="1584838" y="296740"/>
                  </a:lnTo>
                  <a:lnTo>
                    <a:pt x="1539743" y="385108"/>
                  </a:lnTo>
                  <a:lnTo>
                    <a:pt x="1596812" y="454275"/>
                  </a:lnTo>
                  <a:lnTo>
                    <a:pt x="1627893" y="511539"/>
                  </a:lnTo>
                  <a:lnTo>
                    <a:pt x="1730319" y="503208"/>
                  </a:lnTo>
                  <a:lnTo>
                    <a:pt x="1756942" y="558474"/>
                  </a:lnTo>
                  <a:lnTo>
                    <a:pt x="1774120" y="605407"/>
                  </a:lnTo>
                  <a:lnTo>
                    <a:pt x="1699270" y="666695"/>
                  </a:lnTo>
                  <a:lnTo>
                    <a:pt x="1700362" y="669677"/>
                  </a:lnTo>
                  <a:cubicBezTo>
                    <a:pt x="1708377" y="695446"/>
                    <a:pt x="1715159" y="721759"/>
                    <a:pt x="1720641" y="748545"/>
                  </a:cubicBezTo>
                  <a:lnTo>
                    <a:pt x="1731488" y="819622"/>
                  </a:lnTo>
                  <a:lnTo>
                    <a:pt x="1825431" y="847669"/>
                  </a:lnTo>
                  <a:lnTo>
                    <a:pt x="1828800" y="914400"/>
                  </a:lnTo>
                  <a:lnTo>
                    <a:pt x="1826343" y="963069"/>
                  </a:lnTo>
                  <a:lnTo>
                    <a:pt x="1733503" y="990787"/>
                  </a:lnTo>
                  <a:lnTo>
                    <a:pt x="1733111" y="998543"/>
                  </a:lnTo>
                  <a:cubicBezTo>
                    <a:pt x="1730302" y="1026208"/>
                    <a:pt x="1726122" y="1053469"/>
                    <a:pt x="1720641" y="1080255"/>
                  </a:cubicBezTo>
                  <a:lnTo>
                    <a:pt x="1703445" y="1147132"/>
                  </a:lnTo>
                  <a:lnTo>
                    <a:pt x="1779396" y="1208977"/>
                  </a:lnTo>
                  <a:lnTo>
                    <a:pt x="1756942" y="1270326"/>
                  </a:lnTo>
                  <a:lnTo>
                    <a:pt x="1736875" y="1311982"/>
                  </a:lnTo>
                  <a:lnTo>
                    <a:pt x="1635959" y="1302402"/>
                  </a:lnTo>
                  <a:lnTo>
                    <a:pt x="1596812" y="1374525"/>
                  </a:lnTo>
                  <a:lnTo>
                    <a:pt x="1546542" y="1435452"/>
                  </a:lnTo>
                  <a:lnTo>
                    <a:pt x="1592336" y="1522973"/>
                  </a:lnTo>
                  <a:lnTo>
                    <a:pt x="1560979" y="1560978"/>
                  </a:lnTo>
                  <a:lnTo>
                    <a:pt x="1512596" y="1600898"/>
                  </a:lnTo>
                  <a:lnTo>
                    <a:pt x="1425944" y="1554387"/>
                  </a:lnTo>
                  <a:lnTo>
                    <a:pt x="1374525" y="1596811"/>
                  </a:lnTo>
                  <a:lnTo>
                    <a:pt x="1296576" y="1639121"/>
                  </a:lnTo>
                  <a:lnTo>
                    <a:pt x="1307099" y="1739228"/>
                  </a:lnTo>
                  <a:lnTo>
                    <a:pt x="1270326" y="1756942"/>
                  </a:lnTo>
                  <a:lnTo>
                    <a:pt x="1204558" y="1781013"/>
                  </a:lnTo>
                  <a:lnTo>
                    <a:pt x="1140174" y="1705234"/>
                  </a:lnTo>
                  <a:lnTo>
                    <a:pt x="1080255" y="1720640"/>
                  </a:lnTo>
                  <a:cubicBezTo>
                    <a:pt x="1053469" y="1726122"/>
                    <a:pt x="1026209" y="1730302"/>
                    <a:pt x="998543" y="1733111"/>
                  </a:cubicBezTo>
                  <a:lnTo>
                    <a:pt x="985343" y="1733778"/>
                  </a:lnTo>
                  <a:lnTo>
                    <a:pt x="957400" y="1826629"/>
                  </a:lnTo>
                  <a:lnTo>
                    <a:pt x="914400" y="1828800"/>
                  </a:lnTo>
                  <a:lnTo>
                    <a:pt x="838887" y="1824987"/>
                  </a:lnTo>
                  <a:lnTo>
                    <a:pt x="810322" y="1730069"/>
                  </a:lnTo>
                  <a:lnTo>
                    <a:pt x="748545" y="1720640"/>
                  </a:lnTo>
                  <a:cubicBezTo>
                    <a:pt x="721759" y="1715159"/>
                    <a:pt x="695446" y="1708377"/>
                    <a:pt x="669677" y="1700361"/>
                  </a:cubicBezTo>
                  <a:lnTo>
                    <a:pt x="666846" y="1699325"/>
                  </a:lnTo>
                  <a:lnTo>
                    <a:pt x="606265" y="1774434"/>
                  </a:lnTo>
                  <a:lnTo>
                    <a:pt x="558475" y="1756942"/>
                  </a:lnTo>
                  <a:lnTo>
                    <a:pt x="500655" y="1729089"/>
                  </a:lnTo>
                  <a:lnTo>
                    <a:pt x="507481" y="1625690"/>
                  </a:lnTo>
                  <a:lnTo>
                    <a:pt x="454276" y="1596811"/>
                  </a:lnTo>
                  <a:lnTo>
                    <a:pt x="389903" y="1543699"/>
                  </a:lnTo>
                  <a:lnTo>
                    <a:pt x="303024" y="1590023"/>
                  </a:lnTo>
                  <a:lnTo>
                    <a:pt x="267822" y="1560978"/>
                  </a:lnTo>
                  <a:lnTo>
                    <a:pt x="219178" y="1502022"/>
                  </a:lnTo>
                  <a:lnTo>
                    <a:pt x="264023" y="1413350"/>
                  </a:lnTo>
                  <a:lnTo>
                    <a:pt x="231989" y="1374525"/>
                  </a:lnTo>
                  <a:lnTo>
                    <a:pt x="190973" y="1298959"/>
                  </a:lnTo>
                  <a:lnTo>
                    <a:pt x="90061" y="1308112"/>
                  </a:lnTo>
                  <a:lnTo>
                    <a:pt x="71858" y="1270326"/>
                  </a:lnTo>
                  <a:lnTo>
                    <a:pt x="43705" y="1193406"/>
                  </a:lnTo>
                  <a:lnTo>
                    <a:pt x="120532" y="1128374"/>
                  </a:lnTo>
                  <a:lnTo>
                    <a:pt x="108160" y="1080255"/>
                  </a:lnTo>
                  <a:cubicBezTo>
                    <a:pt x="102679" y="1053469"/>
                    <a:pt x="98499" y="1026208"/>
                    <a:pt x="95689" y="998543"/>
                  </a:cubicBezTo>
                  <a:lnTo>
                    <a:pt x="95577" y="996326"/>
                  </a:lnTo>
                  <a:lnTo>
                    <a:pt x="2587" y="965632"/>
                  </a:lnTo>
                  <a:lnTo>
                    <a:pt x="0" y="914400"/>
                  </a:lnTo>
                  <a:lnTo>
                    <a:pt x="3696" y="841215"/>
                  </a:lnTo>
                  <a:lnTo>
                    <a:pt x="98547" y="811528"/>
                  </a:lnTo>
                  <a:lnTo>
                    <a:pt x="108160" y="748545"/>
                  </a:lnTo>
                  <a:lnTo>
                    <a:pt x="124448" y="685199"/>
                  </a:lnTo>
                  <a:lnTo>
                    <a:pt x="49043" y="620811"/>
                  </a:lnTo>
                  <a:lnTo>
                    <a:pt x="71858" y="558474"/>
                  </a:lnTo>
                  <a:lnTo>
                    <a:pt x="97559" y="505124"/>
                  </a:lnTo>
                  <a:lnTo>
                    <a:pt x="199731" y="513706"/>
                  </a:lnTo>
                  <a:lnTo>
                    <a:pt x="231989" y="454275"/>
                  </a:lnTo>
                  <a:lnTo>
                    <a:pt x="269601" y="408689"/>
                  </a:lnTo>
                  <a:lnTo>
                    <a:pt x="224756" y="320018"/>
                  </a:lnTo>
                  <a:lnTo>
                    <a:pt x="267822" y="267822"/>
                  </a:lnTo>
                  <a:lnTo>
                    <a:pt x="316122" y="227971"/>
                  </a:lnTo>
                  <a:lnTo>
                    <a:pt x="403000" y="274295"/>
                  </a:lnTo>
                  <a:lnTo>
                    <a:pt x="454276" y="231989"/>
                  </a:lnTo>
                  <a:lnTo>
                    <a:pt x="507364" y="203173"/>
                  </a:lnTo>
                  <a:lnTo>
                    <a:pt x="499560" y="100239"/>
                  </a:lnTo>
                  <a:lnTo>
                    <a:pt x="558475" y="71858"/>
                  </a:lnTo>
                  <a:lnTo>
                    <a:pt x="612235" y="52182"/>
                  </a:lnTo>
                  <a:lnTo>
                    <a:pt x="675312" y="126990"/>
                  </a:lnTo>
                  <a:lnTo>
                    <a:pt x="748545" y="108160"/>
                  </a:lnTo>
                  <a:lnTo>
                    <a:pt x="806467" y="99320"/>
                  </a:lnTo>
                  <a:lnTo>
                    <a:pt x="836367" y="394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77777"/>
                </a:gs>
                <a:gs pos="45000">
                  <a:srgbClr val="FFFFFF"/>
                </a:gs>
                <a:gs pos="100000">
                  <a:srgbClr val="494949"/>
                </a:gs>
              </a:gsLst>
              <a:path path="rect">
                <a:fillToRect t="100000" r="100000"/>
              </a:path>
              <a:tileRect l="-100000" b="-100000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8C8EE2F-77E0-4FA5-9F1C-998E09E93BB1}"/>
                </a:ext>
              </a:extLst>
            </p:cNvPr>
            <p:cNvSpPr txBox="1"/>
            <p:nvPr/>
          </p:nvSpPr>
          <p:spPr>
            <a:xfrm>
              <a:off x="5456438" y="5129399"/>
              <a:ext cx="11208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Outcomes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1B8D1F7-429F-422F-846D-083190B07CA5}"/>
                </a:ext>
              </a:extLst>
            </p:cNvPr>
            <p:cNvGrpSpPr/>
            <p:nvPr/>
          </p:nvGrpSpPr>
          <p:grpSpPr>
            <a:xfrm>
              <a:off x="5790075" y="4654430"/>
              <a:ext cx="453543" cy="457200"/>
              <a:chOff x="7118226" y="4297080"/>
              <a:chExt cx="453543" cy="457200"/>
            </a:xfrm>
          </p:grpSpPr>
          <p:sp>
            <p:nvSpPr>
              <p:cNvPr id="55" name="Freeform 111">
                <a:extLst>
                  <a:ext uri="{FF2B5EF4-FFF2-40B4-BE49-F238E27FC236}">
                    <a16:creationId xmlns:a16="http://schemas.microsoft.com/office/drawing/2014/main" id="{1C22D761-25D9-4E6C-BB84-0FC304AED6C5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5400000">
                <a:off x="7116398" y="4298908"/>
                <a:ext cx="457200" cy="453543"/>
              </a:xfrm>
              <a:custGeom>
                <a:avLst/>
                <a:gdLst/>
                <a:ahLst/>
                <a:cxnLst>
                  <a:cxn ang="0">
                    <a:pos x="338" y="2"/>
                  </a:cxn>
                  <a:cxn ang="0">
                    <a:pos x="230" y="28"/>
                  </a:cxn>
                  <a:cxn ang="0">
                    <a:pos x="138" y="84"/>
                  </a:cxn>
                  <a:cxn ang="0">
                    <a:pos x="86" y="134"/>
                  </a:cxn>
                  <a:cxn ang="0">
                    <a:pos x="30" y="226"/>
                  </a:cxn>
                  <a:cxn ang="0">
                    <a:pos x="2" y="334"/>
                  </a:cxn>
                  <a:cxn ang="0">
                    <a:pos x="2" y="410"/>
                  </a:cxn>
                  <a:cxn ang="0">
                    <a:pos x="30" y="518"/>
                  </a:cxn>
                  <a:cxn ang="0">
                    <a:pos x="86" y="610"/>
                  </a:cxn>
                  <a:cxn ang="0">
                    <a:pos x="138" y="660"/>
                  </a:cxn>
                  <a:cxn ang="0">
                    <a:pos x="230" y="716"/>
                  </a:cxn>
                  <a:cxn ang="0">
                    <a:pos x="338" y="742"/>
                  </a:cxn>
                  <a:cxn ang="0">
                    <a:pos x="414" y="742"/>
                  </a:cxn>
                  <a:cxn ang="0">
                    <a:pos x="522" y="716"/>
                  </a:cxn>
                  <a:cxn ang="0">
                    <a:pos x="614" y="660"/>
                  </a:cxn>
                  <a:cxn ang="0">
                    <a:pos x="666" y="610"/>
                  </a:cxn>
                  <a:cxn ang="0">
                    <a:pos x="722" y="518"/>
                  </a:cxn>
                  <a:cxn ang="0">
                    <a:pos x="748" y="410"/>
                  </a:cxn>
                  <a:cxn ang="0">
                    <a:pos x="748" y="334"/>
                  </a:cxn>
                  <a:cxn ang="0">
                    <a:pos x="722" y="226"/>
                  </a:cxn>
                  <a:cxn ang="0">
                    <a:pos x="666" y="134"/>
                  </a:cxn>
                  <a:cxn ang="0">
                    <a:pos x="614" y="84"/>
                  </a:cxn>
                  <a:cxn ang="0">
                    <a:pos x="522" y="28"/>
                  </a:cxn>
                  <a:cxn ang="0">
                    <a:pos x="414" y="2"/>
                  </a:cxn>
                  <a:cxn ang="0">
                    <a:pos x="376" y="584"/>
                  </a:cxn>
                  <a:cxn ang="0">
                    <a:pos x="332" y="580"/>
                  </a:cxn>
                  <a:cxn ang="0">
                    <a:pos x="274" y="560"/>
                  </a:cxn>
                  <a:cxn ang="0">
                    <a:pos x="224" y="522"/>
                  </a:cxn>
                  <a:cxn ang="0">
                    <a:pos x="198" y="492"/>
                  </a:cxn>
                  <a:cxn ang="0">
                    <a:pos x="172" y="436"/>
                  </a:cxn>
                  <a:cxn ang="0">
                    <a:pos x="162" y="372"/>
                  </a:cxn>
                  <a:cxn ang="0">
                    <a:pos x="166" y="330"/>
                  </a:cxn>
                  <a:cxn ang="0">
                    <a:pos x="188" y="270"/>
                  </a:cxn>
                  <a:cxn ang="0">
                    <a:pos x="224" y="222"/>
                  </a:cxn>
                  <a:cxn ang="0">
                    <a:pos x="256" y="196"/>
                  </a:cxn>
                  <a:cxn ang="0">
                    <a:pos x="312" y="168"/>
                  </a:cxn>
                  <a:cxn ang="0">
                    <a:pos x="376" y="160"/>
                  </a:cxn>
                  <a:cxn ang="0">
                    <a:pos x="418" y="164"/>
                  </a:cxn>
                  <a:cxn ang="0">
                    <a:pos x="478" y="184"/>
                  </a:cxn>
                  <a:cxn ang="0">
                    <a:pos x="528" y="222"/>
                  </a:cxn>
                  <a:cxn ang="0">
                    <a:pos x="554" y="252"/>
                  </a:cxn>
                  <a:cxn ang="0">
                    <a:pos x="580" y="308"/>
                  </a:cxn>
                  <a:cxn ang="0">
                    <a:pos x="590" y="372"/>
                  </a:cxn>
                  <a:cxn ang="0">
                    <a:pos x="586" y="414"/>
                  </a:cxn>
                  <a:cxn ang="0">
                    <a:pos x="564" y="474"/>
                  </a:cxn>
                  <a:cxn ang="0">
                    <a:pos x="528" y="522"/>
                  </a:cxn>
                  <a:cxn ang="0">
                    <a:pos x="496" y="548"/>
                  </a:cxn>
                  <a:cxn ang="0">
                    <a:pos x="440" y="576"/>
                  </a:cxn>
                  <a:cxn ang="0">
                    <a:pos x="376" y="584"/>
                  </a:cxn>
                </a:cxnLst>
                <a:rect l="0" t="0" r="r" b="b"/>
                <a:pathLst>
                  <a:path w="750" h="744">
                    <a:moveTo>
                      <a:pt x="376" y="0"/>
                    </a:moveTo>
                    <a:lnTo>
                      <a:pt x="376" y="0"/>
                    </a:lnTo>
                    <a:lnTo>
                      <a:pt x="338" y="2"/>
                    </a:lnTo>
                    <a:lnTo>
                      <a:pt x="300" y="6"/>
                    </a:lnTo>
                    <a:lnTo>
                      <a:pt x="264" y="16"/>
                    </a:lnTo>
                    <a:lnTo>
                      <a:pt x="230" y="28"/>
                    </a:lnTo>
                    <a:lnTo>
                      <a:pt x="196" y="44"/>
                    </a:lnTo>
                    <a:lnTo>
                      <a:pt x="166" y="62"/>
                    </a:lnTo>
                    <a:lnTo>
                      <a:pt x="138" y="84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86" y="134"/>
                    </a:lnTo>
                    <a:lnTo>
                      <a:pt x="64" y="164"/>
                    </a:lnTo>
                    <a:lnTo>
                      <a:pt x="46" y="194"/>
                    </a:lnTo>
                    <a:lnTo>
                      <a:pt x="30" y="226"/>
                    </a:lnTo>
                    <a:lnTo>
                      <a:pt x="18" y="262"/>
                    </a:lnTo>
                    <a:lnTo>
                      <a:pt x="8" y="296"/>
                    </a:lnTo>
                    <a:lnTo>
                      <a:pt x="2" y="334"/>
                    </a:lnTo>
                    <a:lnTo>
                      <a:pt x="0" y="372"/>
                    </a:lnTo>
                    <a:lnTo>
                      <a:pt x="0" y="372"/>
                    </a:lnTo>
                    <a:lnTo>
                      <a:pt x="2" y="410"/>
                    </a:lnTo>
                    <a:lnTo>
                      <a:pt x="8" y="448"/>
                    </a:lnTo>
                    <a:lnTo>
                      <a:pt x="18" y="482"/>
                    </a:lnTo>
                    <a:lnTo>
                      <a:pt x="30" y="518"/>
                    </a:lnTo>
                    <a:lnTo>
                      <a:pt x="46" y="550"/>
                    </a:lnTo>
                    <a:lnTo>
                      <a:pt x="64" y="580"/>
                    </a:lnTo>
                    <a:lnTo>
                      <a:pt x="86" y="610"/>
                    </a:lnTo>
                    <a:lnTo>
                      <a:pt x="110" y="636"/>
                    </a:lnTo>
                    <a:lnTo>
                      <a:pt x="110" y="636"/>
                    </a:lnTo>
                    <a:lnTo>
                      <a:pt x="138" y="660"/>
                    </a:lnTo>
                    <a:lnTo>
                      <a:pt x="166" y="682"/>
                    </a:lnTo>
                    <a:lnTo>
                      <a:pt x="196" y="700"/>
                    </a:lnTo>
                    <a:lnTo>
                      <a:pt x="230" y="716"/>
                    </a:lnTo>
                    <a:lnTo>
                      <a:pt x="264" y="728"/>
                    </a:lnTo>
                    <a:lnTo>
                      <a:pt x="300" y="738"/>
                    </a:lnTo>
                    <a:lnTo>
                      <a:pt x="338" y="742"/>
                    </a:lnTo>
                    <a:lnTo>
                      <a:pt x="376" y="744"/>
                    </a:lnTo>
                    <a:lnTo>
                      <a:pt x="376" y="744"/>
                    </a:lnTo>
                    <a:lnTo>
                      <a:pt x="414" y="742"/>
                    </a:lnTo>
                    <a:lnTo>
                      <a:pt x="452" y="738"/>
                    </a:lnTo>
                    <a:lnTo>
                      <a:pt x="488" y="728"/>
                    </a:lnTo>
                    <a:lnTo>
                      <a:pt x="522" y="716"/>
                    </a:lnTo>
                    <a:lnTo>
                      <a:pt x="554" y="700"/>
                    </a:lnTo>
                    <a:lnTo>
                      <a:pt x="586" y="682"/>
                    </a:lnTo>
                    <a:lnTo>
                      <a:pt x="614" y="660"/>
                    </a:lnTo>
                    <a:lnTo>
                      <a:pt x="640" y="636"/>
                    </a:lnTo>
                    <a:lnTo>
                      <a:pt x="640" y="636"/>
                    </a:lnTo>
                    <a:lnTo>
                      <a:pt x="666" y="610"/>
                    </a:lnTo>
                    <a:lnTo>
                      <a:pt x="686" y="580"/>
                    </a:lnTo>
                    <a:lnTo>
                      <a:pt x="706" y="550"/>
                    </a:lnTo>
                    <a:lnTo>
                      <a:pt x="722" y="518"/>
                    </a:lnTo>
                    <a:lnTo>
                      <a:pt x="734" y="482"/>
                    </a:lnTo>
                    <a:lnTo>
                      <a:pt x="744" y="448"/>
                    </a:lnTo>
                    <a:lnTo>
                      <a:pt x="748" y="410"/>
                    </a:lnTo>
                    <a:lnTo>
                      <a:pt x="750" y="372"/>
                    </a:lnTo>
                    <a:lnTo>
                      <a:pt x="750" y="372"/>
                    </a:lnTo>
                    <a:lnTo>
                      <a:pt x="748" y="334"/>
                    </a:lnTo>
                    <a:lnTo>
                      <a:pt x="744" y="296"/>
                    </a:lnTo>
                    <a:lnTo>
                      <a:pt x="734" y="262"/>
                    </a:lnTo>
                    <a:lnTo>
                      <a:pt x="722" y="226"/>
                    </a:lnTo>
                    <a:lnTo>
                      <a:pt x="706" y="194"/>
                    </a:lnTo>
                    <a:lnTo>
                      <a:pt x="686" y="164"/>
                    </a:lnTo>
                    <a:lnTo>
                      <a:pt x="666" y="134"/>
                    </a:lnTo>
                    <a:lnTo>
                      <a:pt x="640" y="108"/>
                    </a:lnTo>
                    <a:lnTo>
                      <a:pt x="640" y="108"/>
                    </a:lnTo>
                    <a:lnTo>
                      <a:pt x="614" y="84"/>
                    </a:lnTo>
                    <a:lnTo>
                      <a:pt x="586" y="62"/>
                    </a:lnTo>
                    <a:lnTo>
                      <a:pt x="554" y="44"/>
                    </a:lnTo>
                    <a:lnTo>
                      <a:pt x="522" y="28"/>
                    </a:lnTo>
                    <a:lnTo>
                      <a:pt x="488" y="16"/>
                    </a:lnTo>
                    <a:lnTo>
                      <a:pt x="452" y="6"/>
                    </a:lnTo>
                    <a:lnTo>
                      <a:pt x="414" y="2"/>
                    </a:lnTo>
                    <a:lnTo>
                      <a:pt x="376" y="0"/>
                    </a:lnTo>
                    <a:lnTo>
                      <a:pt x="376" y="0"/>
                    </a:lnTo>
                    <a:close/>
                    <a:moveTo>
                      <a:pt x="376" y="584"/>
                    </a:moveTo>
                    <a:lnTo>
                      <a:pt x="376" y="584"/>
                    </a:lnTo>
                    <a:lnTo>
                      <a:pt x="354" y="584"/>
                    </a:lnTo>
                    <a:lnTo>
                      <a:pt x="332" y="580"/>
                    </a:lnTo>
                    <a:lnTo>
                      <a:pt x="312" y="576"/>
                    </a:lnTo>
                    <a:lnTo>
                      <a:pt x="292" y="568"/>
                    </a:lnTo>
                    <a:lnTo>
                      <a:pt x="274" y="560"/>
                    </a:lnTo>
                    <a:lnTo>
                      <a:pt x="256" y="548"/>
                    </a:lnTo>
                    <a:lnTo>
                      <a:pt x="240" y="536"/>
                    </a:lnTo>
                    <a:lnTo>
                      <a:pt x="224" y="522"/>
                    </a:lnTo>
                    <a:lnTo>
                      <a:pt x="224" y="522"/>
                    </a:lnTo>
                    <a:lnTo>
                      <a:pt x="210" y="508"/>
                    </a:lnTo>
                    <a:lnTo>
                      <a:pt x="198" y="492"/>
                    </a:lnTo>
                    <a:lnTo>
                      <a:pt x="188" y="474"/>
                    </a:lnTo>
                    <a:lnTo>
                      <a:pt x="178" y="454"/>
                    </a:lnTo>
                    <a:lnTo>
                      <a:pt x="172" y="436"/>
                    </a:lnTo>
                    <a:lnTo>
                      <a:pt x="166" y="414"/>
                    </a:lnTo>
                    <a:lnTo>
                      <a:pt x="162" y="394"/>
                    </a:lnTo>
                    <a:lnTo>
                      <a:pt x="162" y="372"/>
                    </a:lnTo>
                    <a:lnTo>
                      <a:pt x="162" y="372"/>
                    </a:lnTo>
                    <a:lnTo>
                      <a:pt x="162" y="350"/>
                    </a:lnTo>
                    <a:lnTo>
                      <a:pt x="166" y="330"/>
                    </a:lnTo>
                    <a:lnTo>
                      <a:pt x="172" y="308"/>
                    </a:lnTo>
                    <a:lnTo>
                      <a:pt x="178" y="290"/>
                    </a:lnTo>
                    <a:lnTo>
                      <a:pt x="188" y="270"/>
                    </a:lnTo>
                    <a:lnTo>
                      <a:pt x="198" y="252"/>
                    </a:lnTo>
                    <a:lnTo>
                      <a:pt x="210" y="236"/>
                    </a:lnTo>
                    <a:lnTo>
                      <a:pt x="224" y="222"/>
                    </a:lnTo>
                    <a:lnTo>
                      <a:pt x="224" y="222"/>
                    </a:lnTo>
                    <a:lnTo>
                      <a:pt x="240" y="208"/>
                    </a:lnTo>
                    <a:lnTo>
                      <a:pt x="256" y="196"/>
                    </a:lnTo>
                    <a:lnTo>
                      <a:pt x="274" y="184"/>
                    </a:lnTo>
                    <a:lnTo>
                      <a:pt x="292" y="176"/>
                    </a:lnTo>
                    <a:lnTo>
                      <a:pt x="312" y="168"/>
                    </a:lnTo>
                    <a:lnTo>
                      <a:pt x="332" y="164"/>
                    </a:lnTo>
                    <a:lnTo>
                      <a:pt x="354" y="160"/>
                    </a:lnTo>
                    <a:lnTo>
                      <a:pt x="376" y="160"/>
                    </a:lnTo>
                    <a:lnTo>
                      <a:pt x="376" y="160"/>
                    </a:lnTo>
                    <a:lnTo>
                      <a:pt x="398" y="160"/>
                    </a:lnTo>
                    <a:lnTo>
                      <a:pt x="418" y="164"/>
                    </a:lnTo>
                    <a:lnTo>
                      <a:pt x="440" y="168"/>
                    </a:lnTo>
                    <a:lnTo>
                      <a:pt x="460" y="176"/>
                    </a:lnTo>
                    <a:lnTo>
                      <a:pt x="478" y="184"/>
                    </a:lnTo>
                    <a:lnTo>
                      <a:pt x="496" y="196"/>
                    </a:lnTo>
                    <a:lnTo>
                      <a:pt x="512" y="208"/>
                    </a:lnTo>
                    <a:lnTo>
                      <a:pt x="528" y="222"/>
                    </a:lnTo>
                    <a:lnTo>
                      <a:pt x="528" y="222"/>
                    </a:lnTo>
                    <a:lnTo>
                      <a:pt x="542" y="236"/>
                    </a:lnTo>
                    <a:lnTo>
                      <a:pt x="554" y="252"/>
                    </a:lnTo>
                    <a:lnTo>
                      <a:pt x="564" y="270"/>
                    </a:lnTo>
                    <a:lnTo>
                      <a:pt x="574" y="290"/>
                    </a:lnTo>
                    <a:lnTo>
                      <a:pt x="580" y="308"/>
                    </a:lnTo>
                    <a:lnTo>
                      <a:pt x="586" y="330"/>
                    </a:lnTo>
                    <a:lnTo>
                      <a:pt x="588" y="350"/>
                    </a:lnTo>
                    <a:lnTo>
                      <a:pt x="590" y="372"/>
                    </a:lnTo>
                    <a:lnTo>
                      <a:pt x="590" y="372"/>
                    </a:lnTo>
                    <a:lnTo>
                      <a:pt x="588" y="394"/>
                    </a:lnTo>
                    <a:lnTo>
                      <a:pt x="586" y="414"/>
                    </a:lnTo>
                    <a:lnTo>
                      <a:pt x="580" y="436"/>
                    </a:lnTo>
                    <a:lnTo>
                      <a:pt x="574" y="454"/>
                    </a:lnTo>
                    <a:lnTo>
                      <a:pt x="564" y="474"/>
                    </a:lnTo>
                    <a:lnTo>
                      <a:pt x="554" y="492"/>
                    </a:lnTo>
                    <a:lnTo>
                      <a:pt x="542" y="508"/>
                    </a:lnTo>
                    <a:lnTo>
                      <a:pt x="528" y="522"/>
                    </a:lnTo>
                    <a:lnTo>
                      <a:pt x="528" y="522"/>
                    </a:lnTo>
                    <a:lnTo>
                      <a:pt x="512" y="536"/>
                    </a:lnTo>
                    <a:lnTo>
                      <a:pt x="496" y="548"/>
                    </a:lnTo>
                    <a:lnTo>
                      <a:pt x="478" y="560"/>
                    </a:lnTo>
                    <a:lnTo>
                      <a:pt x="460" y="568"/>
                    </a:lnTo>
                    <a:lnTo>
                      <a:pt x="440" y="576"/>
                    </a:lnTo>
                    <a:lnTo>
                      <a:pt x="418" y="580"/>
                    </a:lnTo>
                    <a:lnTo>
                      <a:pt x="398" y="584"/>
                    </a:lnTo>
                    <a:lnTo>
                      <a:pt x="376" y="584"/>
                    </a:lnTo>
                    <a:lnTo>
                      <a:pt x="376" y="584"/>
                    </a:lnTo>
                    <a:close/>
                  </a:path>
                </a:pathLst>
              </a:custGeom>
              <a:gradFill flip="none" rotWithShape="1">
                <a:gsLst>
                  <a:gs pos="13000">
                    <a:srgbClr val="303030"/>
                  </a:gs>
                  <a:gs pos="28000">
                    <a:srgbClr val="5F5F5F"/>
                  </a:gs>
                  <a:gs pos="63000">
                    <a:srgbClr val="FFFFFF"/>
                  </a:gs>
                  <a:gs pos="96000">
                    <a:srgbClr val="333333"/>
                  </a:gs>
                </a:gsLst>
                <a:lin ang="189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/>
              </a:p>
            </p:txBody>
          </p:sp>
          <p:sp>
            <p:nvSpPr>
              <p:cNvPr id="56" name="Freeform 113">
                <a:extLst>
                  <a:ext uri="{FF2B5EF4-FFF2-40B4-BE49-F238E27FC236}">
                    <a16:creationId xmlns:a16="http://schemas.microsoft.com/office/drawing/2014/main" id="{D43C59F1-908A-46BA-A841-3022A4533D1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5400000">
                <a:off x="7183874" y="4379913"/>
                <a:ext cx="322248" cy="320040"/>
              </a:xfrm>
              <a:custGeom>
                <a:avLst/>
                <a:gdLst/>
                <a:ahLst/>
                <a:cxnLst>
                  <a:cxn ang="0">
                    <a:pos x="562" y="182"/>
                  </a:cxn>
                  <a:cxn ang="0">
                    <a:pos x="518" y="108"/>
                  </a:cxn>
                  <a:cxn ang="0">
                    <a:pos x="456" y="50"/>
                  </a:cxn>
                  <a:cxn ang="0">
                    <a:pos x="408" y="24"/>
                  </a:cxn>
                  <a:cxn ang="0">
                    <a:pos x="326" y="2"/>
                  </a:cxn>
                  <a:cxn ang="0">
                    <a:pos x="240" y="6"/>
                  </a:cxn>
                  <a:cxn ang="0">
                    <a:pos x="182" y="22"/>
                  </a:cxn>
                  <a:cxn ang="0">
                    <a:pos x="108" y="66"/>
                  </a:cxn>
                  <a:cxn ang="0">
                    <a:pos x="50" y="126"/>
                  </a:cxn>
                  <a:cxn ang="0">
                    <a:pos x="24" y="176"/>
                  </a:cxn>
                  <a:cxn ang="0">
                    <a:pos x="2" y="256"/>
                  </a:cxn>
                  <a:cxn ang="0">
                    <a:pos x="4" y="342"/>
                  </a:cxn>
                  <a:cxn ang="0">
                    <a:pos x="22" y="400"/>
                  </a:cxn>
                  <a:cxn ang="0">
                    <a:pos x="66" y="474"/>
                  </a:cxn>
                  <a:cxn ang="0">
                    <a:pos x="128" y="530"/>
                  </a:cxn>
                  <a:cxn ang="0">
                    <a:pos x="176" y="556"/>
                  </a:cxn>
                  <a:cxn ang="0">
                    <a:pos x="258" y="578"/>
                  </a:cxn>
                  <a:cxn ang="0">
                    <a:pos x="344" y="576"/>
                  </a:cxn>
                  <a:cxn ang="0">
                    <a:pos x="402" y="560"/>
                  </a:cxn>
                  <a:cxn ang="0">
                    <a:pos x="476" y="516"/>
                  </a:cxn>
                  <a:cxn ang="0">
                    <a:pos x="532" y="454"/>
                  </a:cxn>
                  <a:cxn ang="0">
                    <a:pos x="560" y="406"/>
                  </a:cxn>
                  <a:cxn ang="0">
                    <a:pos x="582" y="324"/>
                  </a:cxn>
                  <a:cxn ang="0">
                    <a:pos x="580" y="238"/>
                  </a:cxn>
                  <a:cxn ang="0">
                    <a:pos x="352" y="496"/>
                  </a:cxn>
                  <a:cxn ang="0">
                    <a:pos x="308" y="502"/>
                  </a:cxn>
                  <a:cxn ang="0">
                    <a:pos x="246" y="498"/>
                  </a:cxn>
                  <a:cxn ang="0">
                    <a:pos x="188" y="478"/>
                  </a:cxn>
                  <a:cxn ang="0">
                    <a:pos x="154" y="454"/>
                  </a:cxn>
                  <a:cxn ang="0">
                    <a:pos x="114" y="408"/>
                  </a:cxn>
                  <a:cxn ang="0">
                    <a:pos x="86" y="350"/>
                  </a:cxn>
                  <a:cxn ang="0">
                    <a:pos x="78" y="308"/>
                  </a:cxn>
                  <a:cxn ang="0">
                    <a:pos x="82" y="246"/>
                  </a:cxn>
                  <a:cxn ang="0">
                    <a:pos x="104" y="188"/>
                  </a:cxn>
                  <a:cxn ang="0">
                    <a:pos x="128" y="154"/>
                  </a:cxn>
                  <a:cxn ang="0">
                    <a:pos x="174" y="112"/>
                  </a:cxn>
                  <a:cxn ang="0">
                    <a:pos x="232" y="86"/>
                  </a:cxn>
                  <a:cxn ang="0">
                    <a:pos x="274" y="78"/>
                  </a:cxn>
                  <a:cxn ang="0">
                    <a:pos x="338" y="82"/>
                  </a:cxn>
                  <a:cxn ang="0">
                    <a:pos x="396" y="104"/>
                  </a:cxn>
                  <a:cxn ang="0">
                    <a:pos x="430" y="126"/>
                  </a:cxn>
                  <a:cxn ang="0">
                    <a:pos x="470" y="174"/>
                  </a:cxn>
                  <a:cxn ang="0">
                    <a:pos x="498" y="232"/>
                  </a:cxn>
                  <a:cxn ang="0">
                    <a:pos x="506" y="274"/>
                  </a:cxn>
                  <a:cxn ang="0">
                    <a:pos x="502" y="336"/>
                  </a:cxn>
                  <a:cxn ang="0">
                    <a:pos x="480" y="394"/>
                  </a:cxn>
                  <a:cxn ang="0">
                    <a:pos x="456" y="426"/>
                  </a:cxn>
                  <a:cxn ang="0">
                    <a:pos x="410" y="468"/>
                  </a:cxn>
                  <a:cxn ang="0">
                    <a:pos x="352" y="496"/>
                  </a:cxn>
                </a:cxnLst>
                <a:rect l="0" t="0" r="r" b="b"/>
                <a:pathLst>
                  <a:path w="584" h="580">
                    <a:moveTo>
                      <a:pt x="572" y="210"/>
                    </a:moveTo>
                    <a:lnTo>
                      <a:pt x="572" y="210"/>
                    </a:lnTo>
                    <a:lnTo>
                      <a:pt x="562" y="182"/>
                    </a:lnTo>
                    <a:lnTo>
                      <a:pt x="550" y="156"/>
                    </a:lnTo>
                    <a:lnTo>
                      <a:pt x="536" y="130"/>
                    </a:lnTo>
                    <a:lnTo>
                      <a:pt x="518" y="108"/>
                    </a:lnTo>
                    <a:lnTo>
                      <a:pt x="500" y="86"/>
                    </a:lnTo>
                    <a:lnTo>
                      <a:pt x="478" y="68"/>
                    </a:lnTo>
                    <a:lnTo>
                      <a:pt x="456" y="50"/>
                    </a:lnTo>
                    <a:lnTo>
                      <a:pt x="432" y="36"/>
                    </a:lnTo>
                    <a:lnTo>
                      <a:pt x="432" y="36"/>
                    </a:lnTo>
                    <a:lnTo>
                      <a:pt x="408" y="24"/>
                    </a:lnTo>
                    <a:lnTo>
                      <a:pt x="382" y="14"/>
                    </a:lnTo>
                    <a:lnTo>
                      <a:pt x="354" y="8"/>
                    </a:lnTo>
                    <a:lnTo>
                      <a:pt x="326" y="2"/>
                    </a:lnTo>
                    <a:lnTo>
                      <a:pt x="298" y="0"/>
                    </a:lnTo>
                    <a:lnTo>
                      <a:pt x="268" y="2"/>
                    </a:lnTo>
                    <a:lnTo>
                      <a:pt x="240" y="6"/>
                    </a:lnTo>
                    <a:lnTo>
                      <a:pt x="210" y="12"/>
                    </a:lnTo>
                    <a:lnTo>
                      <a:pt x="210" y="12"/>
                    </a:lnTo>
                    <a:lnTo>
                      <a:pt x="182" y="22"/>
                    </a:lnTo>
                    <a:lnTo>
                      <a:pt x="156" y="34"/>
                    </a:lnTo>
                    <a:lnTo>
                      <a:pt x="130" y="48"/>
                    </a:lnTo>
                    <a:lnTo>
                      <a:pt x="108" y="66"/>
                    </a:lnTo>
                    <a:lnTo>
                      <a:pt x="86" y="84"/>
                    </a:lnTo>
                    <a:lnTo>
                      <a:pt x="68" y="104"/>
                    </a:lnTo>
                    <a:lnTo>
                      <a:pt x="50" y="126"/>
                    </a:lnTo>
                    <a:lnTo>
                      <a:pt x="36" y="150"/>
                    </a:lnTo>
                    <a:lnTo>
                      <a:pt x="36" y="150"/>
                    </a:lnTo>
                    <a:lnTo>
                      <a:pt x="24" y="176"/>
                    </a:lnTo>
                    <a:lnTo>
                      <a:pt x="14" y="202"/>
                    </a:lnTo>
                    <a:lnTo>
                      <a:pt x="6" y="228"/>
                    </a:lnTo>
                    <a:lnTo>
                      <a:pt x="2" y="256"/>
                    </a:lnTo>
                    <a:lnTo>
                      <a:pt x="0" y="284"/>
                    </a:lnTo>
                    <a:lnTo>
                      <a:pt x="0" y="314"/>
                    </a:lnTo>
                    <a:lnTo>
                      <a:pt x="4" y="342"/>
                    </a:lnTo>
                    <a:lnTo>
                      <a:pt x="12" y="372"/>
                    </a:lnTo>
                    <a:lnTo>
                      <a:pt x="12" y="372"/>
                    </a:lnTo>
                    <a:lnTo>
                      <a:pt x="22" y="400"/>
                    </a:lnTo>
                    <a:lnTo>
                      <a:pt x="34" y="426"/>
                    </a:lnTo>
                    <a:lnTo>
                      <a:pt x="48" y="450"/>
                    </a:lnTo>
                    <a:lnTo>
                      <a:pt x="66" y="474"/>
                    </a:lnTo>
                    <a:lnTo>
                      <a:pt x="84" y="494"/>
                    </a:lnTo>
                    <a:lnTo>
                      <a:pt x="104" y="514"/>
                    </a:lnTo>
                    <a:lnTo>
                      <a:pt x="128" y="530"/>
                    </a:lnTo>
                    <a:lnTo>
                      <a:pt x="152" y="544"/>
                    </a:lnTo>
                    <a:lnTo>
                      <a:pt x="152" y="544"/>
                    </a:lnTo>
                    <a:lnTo>
                      <a:pt x="176" y="556"/>
                    </a:lnTo>
                    <a:lnTo>
                      <a:pt x="202" y="566"/>
                    </a:lnTo>
                    <a:lnTo>
                      <a:pt x="230" y="574"/>
                    </a:lnTo>
                    <a:lnTo>
                      <a:pt x="258" y="578"/>
                    </a:lnTo>
                    <a:lnTo>
                      <a:pt x="286" y="580"/>
                    </a:lnTo>
                    <a:lnTo>
                      <a:pt x="314" y="580"/>
                    </a:lnTo>
                    <a:lnTo>
                      <a:pt x="344" y="576"/>
                    </a:lnTo>
                    <a:lnTo>
                      <a:pt x="374" y="570"/>
                    </a:lnTo>
                    <a:lnTo>
                      <a:pt x="374" y="570"/>
                    </a:lnTo>
                    <a:lnTo>
                      <a:pt x="402" y="560"/>
                    </a:lnTo>
                    <a:lnTo>
                      <a:pt x="428" y="548"/>
                    </a:lnTo>
                    <a:lnTo>
                      <a:pt x="452" y="532"/>
                    </a:lnTo>
                    <a:lnTo>
                      <a:pt x="476" y="516"/>
                    </a:lnTo>
                    <a:lnTo>
                      <a:pt x="496" y="498"/>
                    </a:lnTo>
                    <a:lnTo>
                      <a:pt x="516" y="476"/>
                    </a:lnTo>
                    <a:lnTo>
                      <a:pt x="532" y="454"/>
                    </a:lnTo>
                    <a:lnTo>
                      <a:pt x="548" y="430"/>
                    </a:lnTo>
                    <a:lnTo>
                      <a:pt x="548" y="430"/>
                    </a:lnTo>
                    <a:lnTo>
                      <a:pt x="560" y="406"/>
                    </a:lnTo>
                    <a:lnTo>
                      <a:pt x="570" y="380"/>
                    </a:lnTo>
                    <a:lnTo>
                      <a:pt x="578" y="352"/>
                    </a:lnTo>
                    <a:lnTo>
                      <a:pt x="582" y="324"/>
                    </a:lnTo>
                    <a:lnTo>
                      <a:pt x="584" y="296"/>
                    </a:lnTo>
                    <a:lnTo>
                      <a:pt x="582" y="268"/>
                    </a:lnTo>
                    <a:lnTo>
                      <a:pt x="580" y="238"/>
                    </a:lnTo>
                    <a:lnTo>
                      <a:pt x="572" y="210"/>
                    </a:lnTo>
                    <a:lnTo>
                      <a:pt x="572" y="210"/>
                    </a:lnTo>
                    <a:close/>
                    <a:moveTo>
                      <a:pt x="352" y="496"/>
                    </a:moveTo>
                    <a:lnTo>
                      <a:pt x="352" y="496"/>
                    </a:lnTo>
                    <a:lnTo>
                      <a:pt x="330" y="500"/>
                    </a:lnTo>
                    <a:lnTo>
                      <a:pt x="308" y="502"/>
                    </a:lnTo>
                    <a:lnTo>
                      <a:pt x="288" y="504"/>
                    </a:lnTo>
                    <a:lnTo>
                      <a:pt x="266" y="502"/>
                    </a:lnTo>
                    <a:lnTo>
                      <a:pt x="246" y="498"/>
                    </a:lnTo>
                    <a:lnTo>
                      <a:pt x="226" y="494"/>
                    </a:lnTo>
                    <a:lnTo>
                      <a:pt x="206" y="486"/>
                    </a:lnTo>
                    <a:lnTo>
                      <a:pt x="188" y="478"/>
                    </a:lnTo>
                    <a:lnTo>
                      <a:pt x="188" y="478"/>
                    </a:lnTo>
                    <a:lnTo>
                      <a:pt x="170" y="466"/>
                    </a:lnTo>
                    <a:lnTo>
                      <a:pt x="154" y="454"/>
                    </a:lnTo>
                    <a:lnTo>
                      <a:pt x="140" y="440"/>
                    </a:lnTo>
                    <a:lnTo>
                      <a:pt x="126" y="424"/>
                    </a:lnTo>
                    <a:lnTo>
                      <a:pt x="114" y="408"/>
                    </a:lnTo>
                    <a:lnTo>
                      <a:pt x="102" y="390"/>
                    </a:lnTo>
                    <a:lnTo>
                      <a:pt x="94" y="370"/>
                    </a:lnTo>
                    <a:lnTo>
                      <a:pt x="86" y="350"/>
                    </a:lnTo>
                    <a:lnTo>
                      <a:pt x="86" y="350"/>
                    </a:lnTo>
                    <a:lnTo>
                      <a:pt x="82" y="328"/>
                    </a:lnTo>
                    <a:lnTo>
                      <a:pt x="78" y="308"/>
                    </a:lnTo>
                    <a:lnTo>
                      <a:pt x="78" y="286"/>
                    </a:lnTo>
                    <a:lnTo>
                      <a:pt x="80" y="266"/>
                    </a:lnTo>
                    <a:lnTo>
                      <a:pt x="82" y="246"/>
                    </a:lnTo>
                    <a:lnTo>
                      <a:pt x="88" y="226"/>
                    </a:lnTo>
                    <a:lnTo>
                      <a:pt x="96" y="206"/>
                    </a:lnTo>
                    <a:lnTo>
                      <a:pt x="104" y="188"/>
                    </a:lnTo>
                    <a:lnTo>
                      <a:pt x="104" y="188"/>
                    </a:lnTo>
                    <a:lnTo>
                      <a:pt x="114" y="170"/>
                    </a:lnTo>
                    <a:lnTo>
                      <a:pt x="128" y="154"/>
                    </a:lnTo>
                    <a:lnTo>
                      <a:pt x="142" y="138"/>
                    </a:lnTo>
                    <a:lnTo>
                      <a:pt x="156" y="126"/>
                    </a:lnTo>
                    <a:lnTo>
                      <a:pt x="174" y="112"/>
                    </a:lnTo>
                    <a:lnTo>
                      <a:pt x="192" y="102"/>
                    </a:lnTo>
                    <a:lnTo>
                      <a:pt x="212" y="94"/>
                    </a:lnTo>
                    <a:lnTo>
                      <a:pt x="232" y="86"/>
                    </a:lnTo>
                    <a:lnTo>
                      <a:pt x="232" y="86"/>
                    </a:lnTo>
                    <a:lnTo>
                      <a:pt x="254" y="82"/>
                    </a:lnTo>
                    <a:lnTo>
                      <a:pt x="274" y="78"/>
                    </a:lnTo>
                    <a:lnTo>
                      <a:pt x="296" y="78"/>
                    </a:lnTo>
                    <a:lnTo>
                      <a:pt x="316" y="78"/>
                    </a:lnTo>
                    <a:lnTo>
                      <a:pt x="338" y="82"/>
                    </a:lnTo>
                    <a:lnTo>
                      <a:pt x="358" y="88"/>
                    </a:lnTo>
                    <a:lnTo>
                      <a:pt x="376" y="94"/>
                    </a:lnTo>
                    <a:lnTo>
                      <a:pt x="396" y="104"/>
                    </a:lnTo>
                    <a:lnTo>
                      <a:pt x="396" y="104"/>
                    </a:lnTo>
                    <a:lnTo>
                      <a:pt x="412" y="114"/>
                    </a:lnTo>
                    <a:lnTo>
                      <a:pt x="430" y="126"/>
                    </a:lnTo>
                    <a:lnTo>
                      <a:pt x="444" y="140"/>
                    </a:lnTo>
                    <a:lnTo>
                      <a:pt x="458" y="156"/>
                    </a:lnTo>
                    <a:lnTo>
                      <a:pt x="470" y="174"/>
                    </a:lnTo>
                    <a:lnTo>
                      <a:pt x="482" y="192"/>
                    </a:lnTo>
                    <a:lnTo>
                      <a:pt x="490" y="210"/>
                    </a:lnTo>
                    <a:lnTo>
                      <a:pt x="498" y="232"/>
                    </a:lnTo>
                    <a:lnTo>
                      <a:pt x="498" y="232"/>
                    </a:lnTo>
                    <a:lnTo>
                      <a:pt x="502" y="252"/>
                    </a:lnTo>
                    <a:lnTo>
                      <a:pt x="506" y="274"/>
                    </a:lnTo>
                    <a:lnTo>
                      <a:pt x="506" y="294"/>
                    </a:lnTo>
                    <a:lnTo>
                      <a:pt x="504" y="316"/>
                    </a:lnTo>
                    <a:lnTo>
                      <a:pt x="502" y="336"/>
                    </a:lnTo>
                    <a:lnTo>
                      <a:pt x="496" y="356"/>
                    </a:lnTo>
                    <a:lnTo>
                      <a:pt x="488" y="374"/>
                    </a:lnTo>
                    <a:lnTo>
                      <a:pt x="480" y="394"/>
                    </a:lnTo>
                    <a:lnTo>
                      <a:pt x="480" y="394"/>
                    </a:lnTo>
                    <a:lnTo>
                      <a:pt x="468" y="410"/>
                    </a:lnTo>
                    <a:lnTo>
                      <a:pt x="456" y="426"/>
                    </a:lnTo>
                    <a:lnTo>
                      <a:pt x="442" y="442"/>
                    </a:lnTo>
                    <a:lnTo>
                      <a:pt x="426" y="456"/>
                    </a:lnTo>
                    <a:lnTo>
                      <a:pt x="410" y="468"/>
                    </a:lnTo>
                    <a:lnTo>
                      <a:pt x="392" y="478"/>
                    </a:lnTo>
                    <a:lnTo>
                      <a:pt x="372" y="488"/>
                    </a:lnTo>
                    <a:lnTo>
                      <a:pt x="352" y="496"/>
                    </a:lnTo>
                    <a:lnTo>
                      <a:pt x="352" y="49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/>
                  </a:gs>
                  <a:gs pos="45000">
                    <a:srgbClr val="FFFFFF"/>
                  </a:gs>
                  <a:gs pos="100000">
                    <a:srgbClr val="494949"/>
                  </a:gs>
                </a:gsLst>
                <a:path path="rect">
                  <a:fillToRect t="100000" r="100000"/>
                </a:path>
                <a:tileRect l="-100000" b="-10000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600" dirty="0"/>
              </a:p>
            </p:txBody>
          </p:sp>
        </p:grpSp>
        <p:pic>
          <p:nvPicPr>
            <p:cNvPr id="52" name="Graphic 51" descr="Bar graph with upward trend with solid fill">
              <a:extLst>
                <a:ext uri="{FF2B5EF4-FFF2-40B4-BE49-F238E27FC236}">
                  <a16:creationId xmlns:a16="http://schemas.microsoft.com/office/drawing/2014/main" id="{20850961-24F1-4816-901D-477239EA7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80478" y="4695362"/>
              <a:ext cx="731520" cy="73152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2236039-5CDC-41C5-9ED0-CCFB450B3C7A}"/>
              </a:ext>
            </a:extLst>
          </p:cNvPr>
          <p:cNvGrpSpPr/>
          <p:nvPr/>
        </p:nvGrpSpPr>
        <p:grpSpPr>
          <a:xfrm>
            <a:off x="6068417" y="1750039"/>
            <a:ext cx="1828800" cy="2567729"/>
            <a:chOff x="6068417" y="1750039"/>
            <a:chExt cx="1828800" cy="2567729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37B43AB-AD57-49BA-B71C-DB7120829B7B}"/>
                </a:ext>
              </a:extLst>
            </p:cNvPr>
            <p:cNvSpPr/>
            <p:nvPr/>
          </p:nvSpPr>
          <p:spPr>
            <a:xfrm rot="8861740">
              <a:off x="6068417" y="2488968"/>
              <a:ext cx="1828800" cy="1828800"/>
            </a:xfrm>
            <a:custGeom>
              <a:avLst/>
              <a:gdLst>
                <a:gd name="connsiteX0" fmla="*/ 914400 w 1828800"/>
                <a:gd name="connsiteY0" fmla="*/ 685800 h 1828800"/>
                <a:gd name="connsiteX1" fmla="*/ 685800 w 1828800"/>
                <a:gd name="connsiteY1" fmla="*/ 914400 h 1828800"/>
                <a:gd name="connsiteX2" fmla="*/ 914400 w 1828800"/>
                <a:gd name="connsiteY2" fmla="*/ 1143000 h 1828800"/>
                <a:gd name="connsiteX3" fmla="*/ 1143000 w 1828800"/>
                <a:gd name="connsiteY3" fmla="*/ 914400 h 1828800"/>
                <a:gd name="connsiteX4" fmla="*/ 914400 w 1828800"/>
                <a:gd name="connsiteY4" fmla="*/ 685800 h 1828800"/>
                <a:gd name="connsiteX5" fmla="*/ 914400 w 1828800"/>
                <a:gd name="connsiteY5" fmla="*/ 0 h 1828800"/>
                <a:gd name="connsiteX6" fmla="*/ 959899 w 1828800"/>
                <a:gd name="connsiteY6" fmla="*/ 2298 h 1828800"/>
                <a:gd name="connsiteX7" fmla="*/ 989025 w 1828800"/>
                <a:gd name="connsiteY7" fmla="*/ 95208 h 1828800"/>
                <a:gd name="connsiteX8" fmla="*/ 998543 w 1828800"/>
                <a:gd name="connsiteY8" fmla="*/ 95689 h 1828800"/>
                <a:gd name="connsiteX9" fmla="*/ 1080255 w 1828800"/>
                <a:gd name="connsiteY9" fmla="*/ 108160 h 1828800"/>
                <a:gd name="connsiteX10" fmla="*/ 1129407 w 1828800"/>
                <a:gd name="connsiteY10" fmla="*/ 120798 h 1828800"/>
                <a:gd name="connsiteX11" fmla="*/ 1195588 w 1828800"/>
                <a:gd name="connsiteY11" fmla="*/ 44504 h 1828800"/>
                <a:gd name="connsiteX12" fmla="*/ 1270326 w 1828800"/>
                <a:gd name="connsiteY12" fmla="*/ 71858 h 1828800"/>
                <a:gd name="connsiteX13" fmla="*/ 1305716 w 1828800"/>
                <a:gd name="connsiteY13" fmla="*/ 88906 h 1828800"/>
                <a:gd name="connsiteX14" fmla="*/ 1295041 w 1828800"/>
                <a:gd name="connsiteY14" fmla="*/ 188847 h 1828800"/>
                <a:gd name="connsiteX15" fmla="*/ 1374525 w 1828800"/>
                <a:gd name="connsiteY15" fmla="*/ 231989 h 1828800"/>
                <a:gd name="connsiteX16" fmla="*/ 1414135 w 1828800"/>
                <a:gd name="connsiteY16" fmla="*/ 264670 h 1828800"/>
                <a:gd name="connsiteX17" fmla="*/ 1501601 w 1828800"/>
                <a:gd name="connsiteY17" fmla="*/ 218831 h 1828800"/>
                <a:gd name="connsiteX18" fmla="*/ 1560979 w 1828800"/>
                <a:gd name="connsiteY18" fmla="*/ 267822 h 1828800"/>
                <a:gd name="connsiteX19" fmla="*/ 1584838 w 1828800"/>
                <a:gd name="connsiteY19" fmla="*/ 296740 h 1828800"/>
                <a:gd name="connsiteX20" fmla="*/ 1539743 w 1828800"/>
                <a:gd name="connsiteY20" fmla="*/ 385108 h 1828800"/>
                <a:gd name="connsiteX21" fmla="*/ 1596812 w 1828800"/>
                <a:gd name="connsiteY21" fmla="*/ 454275 h 1828800"/>
                <a:gd name="connsiteX22" fmla="*/ 1627893 w 1828800"/>
                <a:gd name="connsiteY22" fmla="*/ 511539 h 1828800"/>
                <a:gd name="connsiteX23" fmla="*/ 1730319 w 1828800"/>
                <a:gd name="connsiteY23" fmla="*/ 503208 h 1828800"/>
                <a:gd name="connsiteX24" fmla="*/ 1756942 w 1828800"/>
                <a:gd name="connsiteY24" fmla="*/ 558474 h 1828800"/>
                <a:gd name="connsiteX25" fmla="*/ 1774120 w 1828800"/>
                <a:gd name="connsiteY25" fmla="*/ 605407 h 1828800"/>
                <a:gd name="connsiteX26" fmla="*/ 1699270 w 1828800"/>
                <a:gd name="connsiteY26" fmla="*/ 666695 h 1828800"/>
                <a:gd name="connsiteX27" fmla="*/ 1700362 w 1828800"/>
                <a:gd name="connsiteY27" fmla="*/ 669677 h 1828800"/>
                <a:gd name="connsiteX28" fmla="*/ 1720641 w 1828800"/>
                <a:gd name="connsiteY28" fmla="*/ 748545 h 1828800"/>
                <a:gd name="connsiteX29" fmla="*/ 1731488 w 1828800"/>
                <a:gd name="connsiteY29" fmla="*/ 819622 h 1828800"/>
                <a:gd name="connsiteX30" fmla="*/ 1825431 w 1828800"/>
                <a:gd name="connsiteY30" fmla="*/ 847669 h 1828800"/>
                <a:gd name="connsiteX31" fmla="*/ 1828800 w 1828800"/>
                <a:gd name="connsiteY31" fmla="*/ 914400 h 1828800"/>
                <a:gd name="connsiteX32" fmla="*/ 1826343 w 1828800"/>
                <a:gd name="connsiteY32" fmla="*/ 963069 h 1828800"/>
                <a:gd name="connsiteX33" fmla="*/ 1733503 w 1828800"/>
                <a:gd name="connsiteY33" fmla="*/ 990787 h 1828800"/>
                <a:gd name="connsiteX34" fmla="*/ 1733111 w 1828800"/>
                <a:gd name="connsiteY34" fmla="*/ 998543 h 1828800"/>
                <a:gd name="connsiteX35" fmla="*/ 1720641 w 1828800"/>
                <a:gd name="connsiteY35" fmla="*/ 1080255 h 1828800"/>
                <a:gd name="connsiteX36" fmla="*/ 1703445 w 1828800"/>
                <a:gd name="connsiteY36" fmla="*/ 1147132 h 1828800"/>
                <a:gd name="connsiteX37" fmla="*/ 1779396 w 1828800"/>
                <a:gd name="connsiteY37" fmla="*/ 1208977 h 1828800"/>
                <a:gd name="connsiteX38" fmla="*/ 1756942 w 1828800"/>
                <a:gd name="connsiteY38" fmla="*/ 1270326 h 1828800"/>
                <a:gd name="connsiteX39" fmla="*/ 1736875 w 1828800"/>
                <a:gd name="connsiteY39" fmla="*/ 1311982 h 1828800"/>
                <a:gd name="connsiteX40" fmla="*/ 1635959 w 1828800"/>
                <a:gd name="connsiteY40" fmla="*/ 1302402 h 1828800"/>
                <a:gd name="connsiteX41" fmla="*/ 1596812 w 1828800"/>
                <a:gd name="connsiteY41" fmla="*/ 1374525 h 1828800"/>
                <a:gd name="connsiteX42" fmla="*/ 1546542 w 1828800"/>
                <a:gd name="connsiteY42" fmla="*/ 1435452 h 1828800"/>
                <a:gd name="connsiteX43" fmla="*/ 1592336 w 1828800"/>
                <a:gd name="connsiteY43" fmla="*/ 1522973 h 1828800"/>
                <a:gd name="connsiteX44" fmla="*/ 1560979 w 1828800"/>
                <a:gd name="connsiteY44" fmla="*/ 1560978 h 1828800"/>
                <a:gd name="connsiteX45" fmla="*/ 1512596 w 1828800"/>
                <a:gd name="connsiteY45" fmla="*/ 1600898 h 1828800"/>
                <a:gd name="connsiteX46" fmla="*/ 1425944 w 1828800"/>
                <a:gd name="connsiteY46" fmla="*/ 1554387 h 1828800"/>
                <a:gd name="connsiteX47" fmla="*/ 1374525 w 1828800"/>
                <a:gd name="connsiteY47" fmla="*/ 1596811 h 1828800"/>
                <a:gd name="connsiteX48" fmla="*/ 1296576 w 1828800"/>
                <a:gd name="connsiteY48" fmla="*/ 1639121 h 1828800"/>
                <a:gd name="connsiteX49" fmla="*/ 1307099 w 1828800"/>
                <a:gd name="connsiteY49" fmla="*/ 1739228 h 1828800"/>
                <a:gd name="connsiteX50" fmla="*/ 1270326 w 1828800"/>
                <a:gd name="connsiteY50" fmla="*/ 1756942 h 1828800"/>
                <a:gd name="connsiteX51" fmla="*/ 1204558 w 1828800"/>
                <a:gd name="connsiteY51" fmla="*/ 1781013 h 1828800"/>
                <a:gd name="connsiteX52" fmla="*/ 1140174 w 1828800"/>
                <a:gd name="connsiteY52" fmla="*/ 1705234 h 1828800"/>
                <a:gd name="connsiteX53" fmla="*/ 1080255 w 1828800"/>
                <a:gd name="connsiteY53" fmla="*/ 1720640 h 1828800"/>
                <a:gd name="connsiteX54" fmla="*/ 998543 w 1828800"/>
                <a:gd name="connsiteY54" fmla="*/ 1733111 h 1828800"/>
                <a:gd name="connsiteX55" fmla="*/ 985343 w 1828800"/>
                <a:gd name="connsiteY55" fmla="*/ 1733778 h 1828800"/>
                <a:gd name="connsiteX56" fmla="*/ 957400 w 1828800"/>
                <a:gd name="connsiteY56" fmla="*/ 1826629 h 1828800"/>
                <a:gd name="connsiteX57" fmla="*/ 914400 w 1828800"/>
                <a:gd name="connsiteY57" fmla="*/ 1828800 h 1828800"/>
                <a:gd name="connsiteX58" fmla="*/ 838887 w 1828800"/>
                <a:gd name="connsiteY58" fmla="*/ 1824987 h 1828800"/>
                <a:gd name="connsiteX59" fmla="*/ 810322 w 1828800"/>
                <a:gd name="connsiteY59" fmla="*/ 1730069 h 1828800"/>
                <a:gd name="connsiteX60" fmla="*/ 748545 w 1828800"/>
                <a:gd name="connsiteY60" fmla="*/ 1720640 h 1828800"/>
                <a:gd name="connsiteX61" fmla="*/ 669677 w 1828800"/>
                <a:gd name="connsiteY61" fmla="*/ 1700361 h 1828800"/>
                <a:gd name="connsiteX62" fmla="*/ 666846 w 1828800"/>
                <a:gd name="connsiteY62" fmla="*/ 1699325 h 1828800"/>
                <a:gd name="connsiteX63" fmla="*/ 606265 w 1828800"/>
                <a:gd name="connsiteY63" fmla="*/ 1774434 h 1828800"/>
                <a:gd name="connsiteX64" fmla="*/ 558475 w 1828800"/>
                <a:gd name="connsiteY64" fmla="*/ 1756942 h 1828800"/>
                <a:gd name="connsiteX65" fmla="*/ 500655 w 1828800"/>
                <a:gd name="connsiteY65" fmla="*/ 1729089 h 1828800"/>
                <a:gd name="connsiteX66" fmla="*/ 507481 w 1828800"/>
                <a:gd name="connsiteY66" fmla="*/ 1625690 h 1828800"/>
                <a:gd name="connsiteX67" fmla="*/ 454276 w 1828800"/>
                <a:gd name="connsiteY67" fmla="*/ 1596811 h 1828800"/>
                <a:gd name="connsiteX68" fmla="*/ 389903 w 1828800"/>
                <a:gd name="connsiteY68" fmla="*/ 1543699 h 1828800"/>
                <a:gd name="connsiteX69" fmla="*/ 303024 w 1828800"/>
                <a:gd name="connsiteY69" fmla="*/ 1590023 h 1828800"/>
                <a:gd name="connsiteX70" fmla="*/ 267822 w 1828800"/>
                <a:gd name="connsiteY70" fmla="*/ 1560978 h 1828800"/>
                <a:gd name="connsiteX71" fmla="*/ 219178 w 1828800"/>
                <a:gd name="connsiteY71" fmla="*/ 1502022 h 1828800"/>
                <a:gd name="connsiteX72" fmla="*/ 264023 w 1828800"/>
                <a:gd name="connsiteY72" fmla="*/ 1413350 h 1828800"/>
                <a:gd name="connsiteX73" fmla="*/ 231989 w 1828800"/>
                <a:gd name="connsiteY73" fmla="*/ 1374525 h 1828800"/>
                <a:gd name="connsiteX74" fmla="*/ 190973 w 1828800"/>
                <a:gd name="connsiteY74" fmla="*/ 1298959 h 1828800"/>
                <a:gd name="connsiteX75" fmla="*/ 90061 w 1828800"/>
                <a:gd name="connsiteY75" fmla="*/ 1308112 h 1828800"/>
                <a:gd name="connsiteX76" fmla="*/ 71858 w 1828800"/>
                <a:gd name="connsiteY76" fmla="*/ 1270326 h 1828800"/>
                <a:gd name="connsiteX77" fmla="*/ 43705 w 1828800"/>
                <a:gd name="connsiteY77" fmla="*/ 1193406 h 1828800"/>
                <a:gd name="connsiteX78" fmla="*/ 120532 w 1828800"/>
                <a:gd name="connsiteY78" fmla="*/ 1128374 h 1828800"/>
                <a:gd name="connsiteX79" fmla="*/ 108160 w 1828800"/>
                <a:gd name="connsiteY79" fmla="*/ 1080255 h 1828800"/>
                <a:gd name="connsiteX80" fmla="*/ 95689 w 1828800"/>
                <a:gd name="connsiteY80" fmla="*/ 998543 h 1828800"/>
                <a:gd name="connsiteX81" fmla="*/ 95577 w 1828800"/>
                <a:gd name="connsiteY81" fmla="*/ 996326 h 1828800"/>
                <a:gd name="connsiteX82" fmla="*/ 2587 w 1828800"/>
                <a:gd name="connsiteY82" fmla="*/ 965632 h 1828800"/>
                <a:gd name="connsiteX83" fmla="*/ 0 w 1828800"/>
                <a:gd name="connsiteY83" fmla="*/ 914400 h 1828800"/>
                <a:gd name="connsiteX84" fmla="*/ 3696 w 1828800"/>
                <a:gd name="connsiteY84" fmla="*/ 841215 h 1828800"/>
                <a:gd name="connsiteX85" fmla="*/ 98547 w 1828800"/>
                <a:gd name="connsiteY85" fmla="*/ 811528 h 1828800"/>
                <a:gd name="connsiteX86" fmla="*/ 108160 w 1828800"/>
                <a:gd name="connsiteY86" fmla="*/ 748545 h 1828800"/>
                <a:gd name="connsiteX87" fmla="*/ 124448 w 1828800"/>
                <a:gd name="connsiteY87" fmla="*/ 685199 h 1828800"/>
                <a:gd name="connsiteX88" fmla="*/ 49043 w 1828800"/>
                <a:gd name="connsiteY88" fmla="*/ 620811 h 1828800"/>
                <a:gd name="connsiteX89" fmla="*/ 71858 w 1828800"/>
                <a:gd name="connsiteY89" fmla="*/ 558474 h 1828800"/>
                <a:gd name="connsiteX90" fmla="*/ 97559 w 1828800"/>
                <a:gd name="connsiteY90" fmla="*/ 505124 h 1828800"/>
                <a:gd name="connsiteX91" fmla="*/ 199731 w 1828800"/>
                <a:gd name="connsiteY91" fmla="*/ 513706 h 1828800"/>
                <a:gd name="connsiteX92" fmla="*/ 231989 w 1828800"/>
                <a:gd name="connsiteY92" fmla="*/ 454275 h 1828800"/>
                <a:gd name="connsiteX93" fmla="*/ 269601 w 1828800"/>
                <a:gd name="connsiteY93" fmla="*/ 408689 h 1828800"/>
                <a:gd name="connsiteX94" fmla="*/ 224756 w 1828800"/>
                <a:gd name="connsiteY94" fmla="*/ 320018 h 1828800"/>
                <a:gd name="connsiteX95" fmla="*/ 267822 w 1828800"/>
                <a:gd name="connsiteY95" fmla="*/ 267822 h 1828800"/>
                <a:gd name="connsiteX96" fmla="*/ 316122 w 1828800"/>
                <a:gd name="connsiteY96" fmla="*/ 227971 h 1828800"/>
                <a:gd name="connsiteX97" fmla="*/ 403000 w 1828800"/>
                <a:gd name="connsiteY97" fmla="*/ 274295 h 1828800"/>
                <a:gd name="connsiteX98" fmla="*/ 454276 w 1828800"/>
                <a:gd name="connsiteY98" fmla="*/ 231989 h 1828800"/>
                <a:gd name="connsiteX99" fmla="*/ 507364 w 1828800"/>
                <a:gd name="connsiteY99" fmla="*/ 203173 h 1828800"/>
                <a:gd name="connsiteX100" fmla="*/ 499560 w 1828800"/>
                <a:gd name="connsiteY100" fmla="*/ 100239 h 1828800"/>
                <a:gd name="connsiteX101" fmla="*/ 558475 w 1828800"/>
                <a:gd name="connsiteY101" fmla="*/ 71858 h 1828800"/>
                <a:gd name="connsiteX102" fmla="*/ 612235 w 1828800"/>
                <a:gd name="connsiteY102" fmla="*/ 52182 h 1828800"/>
                <a:gd name="connsiteX103" fmla="*/ 675312 w 1828800"/>
                <a:gd name="connsiteY103" fmla="*/ 126990 h 1828800"/>
                <a:gd name="connsiteX104" fmla="*/ 748545 w 1828800"/>
                <a:gd name="connsiteY104" fmla="*/ 108160 h 1828800"/>
                <a:gd name="connsiteX105" fmla="*/ 806467 w 1828800"/>
                <a:gd name="connsiteY105" fmla="*/ 99320 h 1828800"/>
                <a:gd name="connsiteX106" fmla="*/ 836367 w 1828800"/>
                <a:gd name="connsiteY106" fmla="*/ 394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828800" h="1828800">
                  <a:moveTo>
                    <a:pt x="914400" y="685800"/>
                  </a:moveTo>
                  <a:cubicBezTo>
                    <a:pt x="788148" y="685800"/>
                    <a:pt x="685800" y="788148"/>
                    <a:pt x="685800" y="914400"/>
                  </a:cubicBezTo>
                  <a:cubicBezTo>
                    <a:pt x="685800" y="1040652"/>
                    <a:pt x="788148" y="1143000"/>
                    <a:pt x="914400" y="1143000"/>
                  </a:cubicBezTo>
                  <a:cubicBezTo>
                    <a:pt x="1040652" y="1143000"/>
                    <a:pt x="1143000" y="1040652"/>
                    <a:pt x="1143000" y="914400"/>
                  </a:cubicBezTo>
                  <a:cubicBezTo>
                    <a:pt x="1143000" y="788148"/>
                    <a:pt x="1040652" y="685800"/>
                    <a:pt x="914400" y="685800"/>
                  </a:cubicBezTo>
                  <a:close/>
                  <a:moveTo>
                    <a:pt x="914400" y="0"/>
                  </a:moveTo>
                  <a:lnTo>
                    <a:pt x="959899" y="2298"/>
                  </a:lnTo>
                  <a:lnTo>
                    <a:pt x="989025" y="95208"/>
                  </a:lnTo>
                  <a:lnTo>
                    <a:pt x="998543" y="95689"/>
                  </a:lnTo>
                  <a:cubicBezTo>
                    <a:pt x="1026209" y="98499"/>
                    <a:pt x="1053469" y="102678"/>
                    <a:pt x="1080255" y="108160"/>
                  </a:cubicBezTo>
                  <a:lnTo>
                    <a:pt x="1129407" y="120798"/>
                  </a:lnTo>
                  <a:lnTo>
                    <a:pt x="1195588" y="44504"/>
                  </a:lnTo>
                  <a:lnTo>
                    <a:pt x="1270326" y="71858"/>
                  </a:lnTo>
                  <a:lnTo>
                    <a:pt x="1305716" y="88906"/>
                  </a:lnTo>
                  <a:lnTo>
                    <a:pt x="1295041" y="188847"/>
                  </a:lnTo>
                  <a:lnTo>
                    <a:pt x="1374525" y="231989"/>
                  </a:lnTo>
                  <a:lnTo>
                    <a:pt x="1414135" y="264670"/>
                  </a:lnTo>
                  <a:lnTo>
                    <a:pt x="1501601" y="218831"/>
                  </a:lnTo>
                  <a:lnTo>
                    <a:pt x="1560979" y="267822"/>
                  </a:lnTo>
                  <a:lnTo>
                    <a:pt x="1584838" y="296740"/>
                  </a:lnTo>
                  <a:lnTo>
                    <a:pt x="1539743" y="385108"/>
                  </a:lnTo>
                  <a:lnTo>
                    <a:pt x="1596812" y="454275"/>
                  </a:lnTo>
                  <a:lnTo>
                    <a:pt x="1627893" y="511539"/>
                  </a:lnTo>
                  <a:lnTo>
                    <a:pt x="1730319" y="503208"/>
                  </a:lnTo>
                  <a:lnTo>
                    <a:pt x="1756942" y="558474"/>
                  </a:lnTo>
                  <a:lnTo>
                    <a:pt x="1774120" y="605407"/>
                  </a:lnTo>
                  <a:lnTo>
                    <a:pt x="1699270" y="666695"/>
                  </a:lnTo>
                  <a:lnTo>
                    <a:pt x="1700362" y="669677"/>
                  </a:lnTo>
                  <a:cubicBezTo>
                    <a:pt x="1708377" y="695446"/>
                    <a:pt x="1715159" y="721759"/>
                    <a:pt x="1720641" y="748545"/>
                  </a:cubicBezTo>
                  <a:lnTo>
                    <a:pt x="1731488" y="819622"/>
                  </a:lnTo>
                  <a:lnTo>
                    <a:pt x="1825431" y="847669"/>
                  </a:lnTo>
                  <a:lnTo>
                    <a:pt x="1828800" y="914400"/>
                  </a:lnTo>
                  <a:lnTo>
                    <a:pt x="1826343" y="963069"/>
                  </a:lnTo>
                  <a:lnTo>
                    <a:pt x="1733503" y="990787"/>
                  </a:lnTo>
                  <a:lnTo>
                    <a:pt x="1733111" y="998543"/>
                  </a:lnTo>
                  <a:cubicBezTo>
                    <a:pt x="1730302" y="1026208"/>
                    <a:pt x="1726122" y="1053469"/>
                    <a:pt x="1720641" y="1080255"/>
                  </a:cubicBezTo>
                  <a:lnTo>
                    <a:pt x="1703445" y="1147132"/>
                  </a:lnTo>
                  <a:lnTo>
                    <a:pt x="1779396" y="1208977"/>
                  </a:lnTo>
                  <a:lnTo>
                    <a:pt x="1756942" y="1270326"/>
                  </a:lnTo>
                  <a:lnTo>
                    <a:pt x="1736875" y="1311982"/>
                  </a:lnTo>
                  <a:lnTo>
                    <a:pt x="1635959" y="1302402"/>
                  </a:lnTo>
                  <a:lnTo>
                    <a:pt x="1596812" y="1374525"/>
                  </a:lnTo>
                  <a:lnTo>
                    <a:pt x="1546542" y="1435452"/>
                  </a:lnTo>
                  <a:lnTo>
                    <a:pt x="1592336" y="1522973"/>
                  </a:lnTo>
                  <a:lnTo>
                    <a:pt x="1560979" y="1560978"/>
                  </a:lnTo>
                  <a:lnTo>
                    <a:pt x="1512596" y="1600898"/>
                  </a:lnTo>
                  <a:lnTo>
                    <a:pt x="1425944" y="1554387"/>
                  </a:lnTo>
                  <a:lnTo>
                    <a:pt x="1374525" y="1596811"/>
                  </a:lnTo>
                  <a:lnTo>
                    <a:pt x="1296576" y="1639121"/>
                  </a:lnTo>
                  <a:lnTo>
                    <a:pt x="1307099" y="1739228"/>
                  </a:lnTo>
                  <a:lnTo>
                    <a:pt x="1270326" y="1756942"/>
                  </a:lnTo>
                  <a:lnTo>
                    <a:pt x="1204558" y="1781013"/>
                  </a:lnTo>
                  <a:lnTo>
                    <a:pt x="1140174" y="1705234"/>
                  </a:lnTo>
                  <a:lnTo>
                    <a:pt x="1080255" y="1720640"/>
                  </a:lnTo>
                  <a:cubicBezTo>
                    <a:pt x="1053469" y="1726122"/>
                    <a:pt x="1026209" y="1730302"/>
                    <a:pt x="998543" y="1733111"/>
                  </a:cubicBezTo>
                  <a:lnTo>
                    <a:pt x="985343" y="1733778"/>
                  </a:lnTo>
                  <a:lnTo>
                    <a:pt x="957400" y="1826629"/>
                  </a:lnTo>
                  <a:lnTo>
                    <a:pt x="914400" y="1828800"/>
                  </a:lnTo>
                  <a:lnTo>
                    <a:pt x="838887" y="1824987"/>
                  </a:lnTo>
                  <a:lnTo>
                    <a:pt x="810322" y="1730069"/>
                  </a:lnTo>
                  <a:lnTo>
                    <a:pt x="748545" y="1720640"/>
                  </a:lnTo>
                  <a:cubicBezTo>
                    <a:pt x="721759" y="1715159"/>
                    <a:pt x="695446" y="1708377"/>
                    <a:pt x="669677" y="1700361"/>
                  </a:cubicBezTo>
                  <a:lnTo>
                    <a:pt x="666846" y="1699325"/>
                  </a:lnTo>
                  <a:lnTo>
                    <a:pt x="606265" y="1774434"/>
                  </a:lnTo>
                  <a:lnTo>
                    <a:pt x="558475" y="1756942"/>
                  </a:lnTo>
                  <a:lnTo>
                    <a:pt x="500655" y="1729089"/>
                  </a:lnTo>
                  <a:lnTo>
                    <a:pt x="507481" y="1625690"/>
                  </a:lnTo>
                  <a:lnTo>
                    <a:pt x="454276" y="1596811"/>
                  </a:lnTo>
                  <a:lnTo>
                    <a:pt x="389903" y="1543699"/>
                  </a:lnTo>
                  <a:lnTo>
                    <a:pt x="303024" y="1590023"/>
                  </a:lnTo>
                  <a:lnTo>
                    <a:pt x="267822" y="1560978"/>
                  </a:lnTo>
                  <a:lnTo>
                    <a:pt x="219178" y="1502022"/>
                  </a:lnTo>
                  <a:lnTo>
                    <a:pt x="264023" y="1413350"/>
                  </a:lnTo>
                  <a:lnTo>
                    <a:pt x="231989" y="1374525"/>
                  </a:lnTo>
                  <a:lnTo>
                    <a:pt x="190973" y="1298959"/>
                  </a:lnTo>
                  <a:lnTo>
                    <a:pt x="90061" y="1308112"/>
                  </a:lnTo>
                  <a:lnTo>
                    <a:pt x="71858" y="1270326"/>
                  </a:lnTo>
                  <a:lnTo>
                    <a:pt x="43705" y="1193406"/>
                  </a:lnTo>
                  <a:lnTo>
                    <a:pt x="120532" y="1128374"/>
                  </a:lnTo>
                  <a:lnTo>
                    <a:pt x="108160" y="1080255"/>
                  </a:lnTo>
                  <a:cubicBezTo>
                    <a:pt x="102679" y="1053469"/>
                    <a:pt x="98499" y="1026208"/>
                    <a:pt x="95689" y="998543"/>
                  </a:cubicBezTo>
                  <a:lnTo>
                    <a:pt x="95577" y="996326"/>
                  </a:lnTo>
                  <a:lnTo>
                    <a:pt x="2587" y="965632"/>
                  </a:lnTo>
                  <a:lnTo>
                    <a:pt x="0" y="914400"/>
                  </a:lnTo>
                  <a:lnTo>
                    <a:pt x="3696" y="841215"/>
                  </a:lnTo>
                  <a:lnTo>
                    <a:pt x="98547" y="811528"/>
                  </a:lnTo>
                  <a:lnTo>
                    <a:pt x="108160" y="748545"/>
                  </a:lnTo>
                  <a:lnTo>
                    <a:pt x="124448" y="685199"/>
                  </a:lnTo>
                  <a:lnTo>
                    <a:pt x="49043" y="620811"/>
                  </a:lnTo>
                  <a:lnTo>
                    <a:pt x="71858" y="558474"/>
                  </a:lnTo>
                  <a:lnTo>
                    <a:pt x="97559" y="505124"/>
                  </a:lnTo>
                  <a:lnTo>
                    <a:pt x="199731" y="513706"/>
                  </a:lnTo>
                  <a:lnTo>
                    <a:pt x="231989" y="454275"/>
                  </a:lnTo>
                  <a:lnTo>
                    <a:pt x="269601" y="408689"/>
                  </a:lnTo>
                  <a:lnTo>
                    <a:pt x="224756" y="320018"/>
                  </a:lnTo>
                  <a:lnTo>
                    <a:pt x="267822" y="267822"/>
                  </a:lnTo>
                  <a:lnTo>
                    <a:pt x="316122" y="227971"/>
                  </a:lnTo>
                  <a:lnTo>
                    <a:pt x="403000" y="274295"/>
                  </a:lnTo>
                  <a:lnTo>
                    <a:pt x="454276" y="231989"/>
                  </a:lnTo>
                  <a:lnTo>
                    <a:pt x="507364" y="203173"/>
                  </a:lnTo>
                  <a:lnTo>
                    <a:pt x="499560" y="100239"/>
                  </a:lnTo>
                  <a:lnTo>
                    <a:pt x="558475" y="71858"/>
                  </a:lnTo>
                  <a:lnTo>
                    <a:pt x="612235" y="52182"/>
                  </a:lnTo>
                  <a:lnTo>
                    <a:pt x="675312" y="126990"/>
                  </a:lnTo>
                  <a:lnTo>
                    <a:pt x="748545" y="108160"/>
                  </a:lnTo>
                  <a:lnTo>
                    <a:pt x="806467" y="99320"/>
                  </a:lnTo>
                  <a:lnTo>
                    <a:pt x="836367" y="394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77777"/>
                </a:gs>
                <a:gs pos="45000">
                  <a:srgbClr val="FFFFFF"/>
                </a:gs>
                <a:gs pos="100000">
                  <a:srgbClr val="494949"/>
                </a:gs>
              </a:gsLst>
              <a:path path="rect">
                <a:fillToRect t="100000" r="100000"/>
              </a:path>
              <a:tileRect l="-100000" b="-100000"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1FE6D01-E567-4642-A99F-54FE704276AE}"/>
                </a:ext>
              </a:extLst>
            </p:cNvPr>
            <p:cNvSpPr txBox="1"/>
            <p:nvPr/>
          </p:nvSpPr>
          <p:spPr>
            <a:xfrm>
              <a:off x="6282400" y="2805077"/>
              <a:ext cx="14008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Effectiveness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B39C37B-3421-4F46-87E1-5FB7E676CCE6}"/>
                </a:ext>
              </a:extLst>
            </p:cNvPr>
            <p:cNvGrpSpPr/>
            <p:nvPr/>
          </p:nvGrpSpPr>
          <p:grpSpPr>
            <a:xfrm>
              <a:off x="6759192" y="3174769"/>
              <a:ext cx="453543" cy="457200"/>
              <a:chOff x="8087343" y="2817419"/>
              <a:chExt cx="453543" cy="457200"/>
            </a:xfrm>
          </p:grpSpPr>
          <p:sp>
            <p:nvSpPr>
              <p:cNvPr id="57" name="Freeform 111">
                <a:extLst>
                  <a:ext uri="{FF2B5EF4-FFF2-40B4-BE49-F238E27FC236}">
                    <a16:creationId xmlns:a16="http://schemas.microsoft.com/office/drawing/2014/main" id="{ACC3A2DA-DCC6-4FBB-8571-7A4A82D693D5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5400000">
                <a:off x="8085515" y="2819247"/>
                <a:ext cx="457200" cy="453543"/>
              </a:xfrm>
              <a:custGeom>
                <a:avLst/>
                <a:gdLst/>
                <a:ahLst/>
                <a:cxnLst>
                  <a:cxn ang="0">
                    <a:pos x="338" y="2"/>
                  </a:cxn>
                  <a:cxn ang="0">
                    <a:pos x="230" y="28"/>
                  </a:cxn>
                  <a:cxn ang="0">
                    <a:pos x="138" y="84"/>
                  </a:cxn>
                  <a:cxn ang="0">
                    <a:pos x="86" y="134"/>
                  </a:cxn>
                  <a:cxn ang="0">
                    <a:pos x="30" y="226"/>
                  </a:cxn>
                  <a:cxn ang="0">
                    <a:pos x="2" y="334"/>
                  </a:cxn>
                  <a:cxn ang="0">
                    <a:pos x="2" y="410"/>
                  </a:cxn>
                  <a:cxn ang="0">
                    <a:pos x="30" y="518"/>
                  </a:cxn>
                  <a:cxn ang="0">
                    <a:pos x="86" y="610"/>
                  </a:cxn>
                  <a:cxn ang="0">
                    <a:pos x="138" y="660"/>
                  </a:cxn>
                  <a:cxn ang="0">
                    <a:pos x="230" y="716"/>
                  </a:cxn>
                  <a:cxn ang="0">
                    <a:pos x="338" y="742"/>
                  </a:cxn>
                  <a:cxn ang="0">
                    <a:pos x="414" y="742"/>
                  </a:cxn>
                  <a:cxn ang="0">
                    <a:pos x="522" y="716"/>
                  </a:cxn>
                  <a:cxn ang="0">
                    <a:pos x="614" y="660"/>
                  </a:cxn>
                  <a:cxn ang="0">
                    <a:pos x="666" y="610"/>
                  </a:cxn>
                  <a:cxn ang="0">
                    <a:pos x="722" y="518"/>
                  </a:cxn>
                  <a:cxn ang="0">
                    <a:pos x="748" y="410"/>
                  </a:cxn>
                  <a:cxn ang="0">
                    <a:pos x="748" y="334"/>
                  </a:cxn>
                  <a:cxn ang="0">
                    <a:pos x="722" y="226"/>
                  </a:cxn>
                  <a:cxn ang="0">
                    <a:pos x="666" y="134"/>
                  </a:cxn>
                  <a:cxn ang="0">
                    <a:pos x="614" y="84"/>
                  </a:cxn>
                  <a:cxn ang="0">
                    <a:pos x="522" y="28"/>
                  </a:cxn>
                  <a:cxn ang="0">
                    <a:pos x="414" y="2"/>
                  </a:cxn>
                  <a:cxn ang="0">
                    <a:pos x="376" y="584"/>
                  </a:cxn>
                  <a:cxn ang="0">
                    <a:pos x="332" y="580"/>
                  </a:cxn>
                  <a:cxn ang="0">
                    <a:pos x="274" y="560"/>
                  </a:cxn>
                  <a:cxn ang="0">
                    <a:pos x="224" y="522"/>
                  </a:cxn>
                  <a:cxn ang="0">
                    <a:pos x="198" y="492"/>
                  </a:cxn>
                  <a:cxn ang="0">
                    <a:pos x="172" y="436"/>
                  </a:cxn>
                  <a:cxn ang="0">
                    <a:pos x="162" y="372"/>
                  </a:cxn>
                  <a:cxn ang="0">
                    <a:pos x="166" y="330"/>
                  </a:cxn>
                  <a:cxn ang="0">
                    <a:pos x="188" y="270"/>
                  </a:cxn>
                  <a:cxn ang="0">
                    <a:pos x="224" y="222"/>
                  </a:cxn>
                  <a:cxn ang="0">
                    <a:pos x="256" y="196"/>
                  </a:cxn>
                  <a:cxn ang="0">
                    <a:pos x="312" y="168"/>
                  </a:cxn>
                  <a:cxn ang="0">
                    <a:pos x="376" y="160"/>
                  </a:cxn>
                  <a:cxn ang="0">
                    <a:pos x="418" y="164"/>
                  </a:cxn>
                  <a:cxn ang="0">
                    <a:pos x="478" y="184"/>
                  </a:cxn>
                  <a:cxn ang="0">
                    <a:pos x="528" y="222"/>
                  </a:cxn>
                  <a:cxn ang="0">
                    <a:pos x="554" y="252"/>
                  </a:cxn>
                  <a:cxn ang="0">
                    <a:pos x="580" y="308"/>
                  </a:cxn>
                  <a:cxn ang="0">
                    <a:pos x="590" y="372"/>
                  </a:cxn>
                  <a:cxn ang="0">
                    <a:pos x="586" y="414"/>
                  </a:cxn>
                  <a:cxn ang="0">
                    <a:pos x="564" y="474"/>
                  </a:cxn>
                  <a:cxn ang="0">
                    <a:pos x="528" y="522"/>
                  </a:cxn>
                  <a:cxn ang="0">
                    <a:pos x="496" y="548"/>
                  </a:cxn>
                  <a:cxn ang="0">
                    <a:pos x="440" y="576"/>
                  </a:cxn>
                  <a:cxn ang="0">
                    <a:pos x="376" y="584"/>
                  </a:cxn>
                </a:cxnLst>
                <a:rect l="0" t="0" r="r" b="b"/>
                <a:pathLst>
                  <a:path w="750" h="744">
                    <a:moveTo>
                      <a:pt x="376" y="0"/>
                    </a:moveTo>
                    <a:lnTo>
                      <a:pt x="376" y="0"/>
                    </a:lnTo>
                    <a:lnTo>
                      <a:pt x="338" y="2"/>
                    </a:lnTo>
                    <a:lnTo>
                      <a:pt x="300" y="6"/>
                    </a:lnTo>
                    <a:lnTo>
                      <a:pt x="264" y="16"/>
                    </a:lnTo>
                    <a:lnTo>
                      <a:pt x="230" y="28"/>
                    </a:lnTo>
                    <a:lnTo>
                      <a:pt x="196" y="44"/>
                    </a:lnTo>
                    <a:lnTo>
                      <a:pt x="166" y="62"/>
                    </a:lnTo>
                    <a:lnTo>
                      <a:pt x="138" y="84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86" y="134"/>
                    </a:lnTo>
                    <a:lnTo>
                      <a:pt x="64" y="164"/>
                    </a:lnTo>
                    <a:lnTo>
                      <a:pt x="46" y="194"/>
                    </a:lnTo>
                    <a:lnTo>
                      <a:pt x="30" y="226"/>
                    </a:lnTo>
                    <a:lnTo>
                      <a:pt x="18" y="262"/>
                    </a:lnTo>
                    <a:lnTo>
                      <a:pt x="8" y="296"/>
                    </a:lnTo>
                    <a:lnTo>
                      <a:pt x="2" y="334"/>
                    </a:lnTo>
                    <a:lnTo>
                      <a:pt x="0" y="372"/>
                    </a:lnTo>
                    <a:lnTo>
                      <a:pt x="0" y="372"/>
                    </a:lnTo>
                    <a:lnTo>
                      <a:pt x="2" y="410"/>
                    </a:lnTo>
                    <a:lnTo>
                      <a:pt x="8" y="448"/>
                    </a:lnTo>
                    <a:lnTo>
                      <a:pt x="18" y="482"/>
                    </a:lnTo>
                    <a:lnTo>
                      <a:pt x="30" y="518"/>
                    </a:lnTo>
                    <a:lnTo>
                      <a:pt x="46" y="550"/>
                    </a:lnTo>
                    <a:lnTo>
                      <a:pt x="64" y="580"/>
                    </a:lnTo>
                    <a:lnTo>
                      <a:pt x="86" y="610"/>
                    </a:lnTo>
                    <a:lnTo>
                      <a:pt x="110" y="636"/>
                    </a:lnTo>
                    <a:lnTo>
                      <a:pt x="110" y="636"/>
                    </a:lnTo>
                    <a:lnTo>
                      <a:pt x="138" y="660"/>
                    </a:lnTo>
                    <a:lnTo>
                      <a:pt x="166" y="682"/>
                    </a:lnTo>
                    <a:lnTo>
                      <a:pt x="196" y="700"/>
                    </a:lnTo>
                    <a:lnTo>
                      <a:pt x="230" y="716"/>
                    </a:lnTo>
                    <a:lnTo>
                      <a:pt x="264" y="728"/>
                    </a:lnTo>
                    <a:lnTo>
                      <a:pt x="300" y="738"/>
                    </a:lnTo>
                    <a:lnTo>
                      <a:pt x="338" y="742"/>
                    </a:lnTo>
                    <a:lnTo>
                      <a:pt x="376" y="744"/>
                    </a:lnTo>
                    <a:lnTo>
                      <a:pt x="376" y="744"/>
                    </a:lnTo>
                    <a:lnTo>
                      <a:pt x="414" y="742"/>
                    </a:lnTo>
                    <a:lnTo>
                      <a:pt x="452" y="738"/>
                    </a:lnTo>
                    <a:lnTo>
                      <a:pt x="488" y="728"/>
                    </a:lnTo>
                    <a:lnTo>
                      <a:pt x="522" y="716"/>
                    </a:lnTo>
                    <a:lnTo>
                      <a:pt x="554" y="700"/>
                    </a:lnTo>
                    <a:lnTo>
                      <a:pt x="586" y="682"/>
                    </a:lnTo>
                    <a:lnTo>
                      <a:pt x="614" y="660"/>
                    </a:lnTo>
                    <a:lnTo>
                      <a:pt x="640" y="636"/>
                    </a:lnTo>
                    <a:lnTo>
                      <a:pt x="640" y="636"/>
                    </a:lnTo>
                    <a:lnTo>
                      <a:pt x="666" y="610"/>
                    </a:lnTo>
                    <a:lnTo>
                      <a:pt x="686" y="580"/>
                    </a:lnTo>
                    <a:lnTo>
                      <a:pt x="706" y="550"/>
                    </a:lnTo>
                    <a:lnTo>
                      <a:pt x="722" y="518"/>
                    </a:lnTo>
                    <a:lnTo>
                      <a:pt x="734" y="482"/>
                    </a:lnTo>
                    <a:lnTo>
                      <a:pt x="744" y="448"/>
                    </a:lnTo>
                    <a:lnTo>
                      <a:pt x="748" y="410"/>
                    </a:lnTo>
                    <a:lnTo>
                      <a:pt x="750" y="372"/>
                    </a:lnTo>
                    <a:lnTo>
                      <a:pt x="750" y="372"/>
                    </a:lnTo>
                    <a:lnTo>
                      <a:pt x="748" y="334"/>
                    </a:lnTo>
                    <a:lnTo>
                      <a:pt x="744" y="296"/>
                    </a:lnTo>
                    <a:lnTo>
                      <a:pt x="734" y="262"/>
                    </a:lnTo>
                    <a:lnTo>
                      <a:pt x="722" y="226"/>
                    </a:lnTo>
                    <a:lnTo>
                      <a:pt x="706" y="194"/>
                    </a:lnTo>
                    <a:lnTo>
                      <a:pt x="686" y="164"/>
                    </a:lnTo>
                    <a:lnTo>
                      <a:pt x="666" y="134"/>
                    </a:lnTo>
                    <a:lnTo>
                      <a:pt x="640" y="108"/>
                    </a:lnTo>
                    <a:lnTo>
                      <a:pt x="640" y="108"/>
                    </a:lnTo>
                    <a:lnTo>
                      <a:pt x="614" y="84"/>
                    </a:lnTo>
                    <a:lnTo>
                      <a:pt x="586" y="62"/>
                    </a:lnTo>
                    <a:lnTo>
                      <a:pt x="554" y="44"/>
                    </a:lnTo>
                    <a:lnTo>
                      <a:pt x="522" y="28"/>
                    </a:lnTo>
                    <a:lnTo>
                      <a:pt x="488" y="16"/>
                    </a:lnTo>
                    <a:lnTo>
                      <a:pt x="452" y="6"/>
                    </a:lnTo>
                    <a:lnTo>
                      <a:pt x="414" y="2"/>
                    </a:lnTo>
                    <a:lnTo>
                      <a:pt x="376" y="0"/>
                    </a:lnTo>
                    <a:lnTo>
                      <a:pt x="376" y="0"/>
                    </a:lnTo>
                    <a:close/>
                    <a:moveTo>
                      <a:pt x="376" y="584"/>
                    </a:moveTo>
                    <a:lnTo>
                      <a:pt x="376" y="584"/>
                    </a:lnTo>
                    <a:lnTo>
                      <a:pt x="354" y="584"/>
                    </a:lnTo>
                    <a:lnTo>
                      <a:pt x="332" y="580"/>
                    </a:lnTo>
                    <a:lnTo>
                      <a:pt x="312" y="576"/>
                    </a:lnTo>
                    <a:lnTo>
                      <a:pt x="292" y="568"/>
                    </a:lnTo>
                    <a:lnTo>
                      <a:pt x="274" y="560"/>
                    </a:lnTo>
                    <a:lnTo>
                      <a:pt x="256" y="548"/>
                    </a:lnTo>
                    <a:lnTo>
                      <a:pt x="240" y="536"/>
                    </a:lnTo>
                    <a:lnTo>
                      <a:pt x="224" y="522"/>
                    </a:lnTo>
                    <a:lnTo>
                      <a:pt x="224" y="522"/>
                    </a:lnTo>
                    <a:lnTo>
                      <a:pt x="210" y="508"/>
                    </a:lnTo>
                    <a:lnTo>
                      <a:pt x="198" y="492"/>
                    </a:lnTo>
                    <a:lnTo>
                      <a:pt x="188" y="474"/>
                    </a:lnTo>
                    <a:lnTo>
                      <a:pt x="178" y="454"/>
                    </a:lnTo>
                    <a:lnTo>
                      <a:pt x="172" y="436"/>
                    </a:lnTo>
                    <a:lnTo>
                      <a:pt x="166" y="414"/>
                    </a:lnTo>
                    <a:lnTo>
                      <a:pt x="162" y="394"/>
                    </a:lnTo>
                    <a:lnTo>
                      <a:pt x="162" y="372"/>
                    </a:lnTo>
                    <a:lnTo>
                      <a:pt x="162" y="372"/>
                    </a:lnTo>
                    <a:lnTo>
                      <a:pt x="162" y="350"/>
                    </a:lnTo>
                    <a:lnTo>
                      <a:pt x="166" y="330"/>
                    </a:lnTo>
                    <a:lnTo>
                      <a:pt x="172" y="308"/>
                    </a:lnTo>
                    <a:lnTo>
                      <a:pt x="178" y="290"/>
                    </a:lnTo>
                    <a:lnTo>
                      <a:pt x="188" y="270"/>
                    </a:lnTo>
                    <a:lnTo>
                      <a:pt x="198" y="252"/>
                    </a:lnTo>
                    <a:lnTo>
                      <a:pt x="210" y="236"/>
                    </a:lnTo>
                    <a:lnTo>
                      <a:pt x="224" y="222"/>
                    </a:lnTo>
                    <a:lnTo>
                      <a:pt x="224" y="222"/>
                    </a:lnTo>
                    <a:lnTo>
                      <a:pt x="240" y="208"/>
                    </a:lnTo>
                    <a:lnTo>
                      <a:pt x="256" y="196"/>
                    </a:lnTo>
                    <a:lnTo>
                      <a:pt x="274" y="184"/>
                    </a:lnTo>
                    <a:lnTo>
                      <a:pt x="292" y="176"/>
                    </a:lnTo>
                    <a:lnTo>
                      <a:pt x="312" y="168"/>
                    </a:lnTo>
                    <a:lnTo>
                      <a:pt x="332" y="164"/>
                    </a:lnTo>
                    <a:lnTo>
                      <a:pt x="354" y="160"/>
                    </a:lnTo>
                    <a:lnTo>
                      <a:pt x="376" y="160"/>
                    </a:lnTo>
                    <a:lnTo>
                      <a:pt x="376" y="160"/>
                    </a:lnTo>
                    <a:lnTo>
                      <a:pt x="398" y="160"/>
                    </a:lnTo>
                    <a:lnTo>
                      <a:pt x="418" y="164"/>
                    </a:lnTo>
                    <a:lnTo>
                      <a:pt x="440" y="168"/>
                    </a:lnTo>
                    <a:lnTo>
                      <a:pt x="460" y="176"/>
                    </a:lnTo>
                    <a:lnTo>
                      <a:pt x="478" y="184"/>
                    </a:lnTo>
                    <a:lnTo>
                      <a:pt x="496" y="196"/>
                    </a:lnTo>
                    <a:lnTo>
                      <a:pt x="512" y="208"/>
                    </a:lnTo>
                    <a:lnTo>
                      <a:pt x="528" y="222"/>
                    </a:lnTo>
                    <a:lnTo>
                      <a:pt x="528" y="222"/>
                    </a:lnTo>
                    <a:lnTo>
                      <a:pt x="542" y="236"/>
                    </a:lnTo>
                    <a:lnTo>
                      <a:pt x="554" y="252"/>
                    </a:lnTo>
                    <a:lnTo>
                      <a:pt x="564" y="270"/>
                    </a:lnTo>
                    <a:lnTo>
                      <a:pt x="574" y="290"/>
                    </a:lnTo>
                    <a:lnTo>
                      <a:pt x="580" y="308"/>
                    </a:lnTo>
                    <a:lnTo>
                      <a:pt x="586" y="330"/>
                    </a:lnTo>
                    <a:lnTo>
                      <a:pt x="588" y="350"/>
                    </a:lnTo>
                    <a:lnTo>
                      <a:pt x="590" y="372"/>
                    </a:lnTo>
                    <a:lnTo>
                      <a:pt x="590" y="372"/>
                    </a:lnTo>
                    <a:lnTo>
                      <a:pt x="588" y="394"/>
                    </a:lnTo>
                    <a:lnTo>
                      <a:pt x="586" y="414"/>
                    </a:lnTo>
                    <a:lnTo>
                      <a:pt x="580" y="436"/>
                    </a:lnTo>
                    <a:lnTo>
                      <a:pt x="574" y="454"/>
                    </a:lnTo>
                    <a:lnTo>
                      <a:pt x="564" y="474"/>
                    </a:lnTo>
                    <a:lnTo>
                      <a:pt x="554" y="492"/>
                    </a:lnTo>
                    <a:lnTo>
                      <a:pt x="542" y="508"/>
                    </a:lnTo>
                    <a:lnTo>
                      <a:pt x="528" y="522"/>
                    </a:lnTo>
                    <a:lnTo>
                      <a:pt x="528" y="522"/>
                    </a:lnTo>
                    <a:lnTo>
                      <a:pt x="512" y="536"/>
                    </a:lnTo>
                    <a:lnTo>
                      <a:pt x="496" y="548"/>
                    </a:lnTo>
                    <a:lnTo>
                      <a:pt x="478" y="560"/>
                    </a:lnTo>
                    <a:lnTo>
                      <a:pt x="460" y="568"/>
                    </a:lnTo>
                    <a:lnTo>
                      <a:pt x="440" y="576"/>
                    </a:lnTo>
                    <a:lnTo>
                      <a:pt x="418" y="580"/>
                    </a:lnTo>
                    <a:lnTo>
                      <a:pt x="398" y="584"/>
                    </a:lnTo>
                    <a:lnTo>
                      <a:pt x="376" y="584"/>
                    </a:lnTo>
                    <a:lnTo>
                      <a:pt x="376" y="584"/>
                    </a:lnTo>
                    <a:close/>
                  </a:path>
                </a:pathLst>
              </a:custGeom>
              <a:gradFill flip="none" rotWithShape="1">
                <a:gsLst>
                  <a:gs pos="13000">
                    <a:srgbClr val="303030"/>
                  </a:gs>
                  <a:gs pos="28000">
                    <a:srgbClr val="5F5F5F"/>
                  </a:gs>
                  <a:gs pos="63000">
                    <a:srgbClr val="FFFFFF"/>
                  </a:gs>
                  <a:gs pos="96000">
                    <a:srgbClr val="333333"/>
                  </a:gs>
                </a:gsLst>
                <a:lin ang="189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/>
              </a:p>
            </p:txBody>
          </p:sp>
          <p:sp>
            <p:nvSpPr>
              <p:cNvPr id="58" name="Freeform 113">
                <a:extLst>
                  <a:ext uri="{FF2B5EF4-FFF2-40B4-BE49-F238E27FC236}">
                    <a16:creationId xmlns:a16="http://schemas.microsoft.com/office/drawing/2014/main" id="{4E27C0AE-AE35-4DA8-A4F6-4867176DBCD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5400000">
                <a:off x="8152991" y="2885998"/>
                <a:ext cx="322248" cy="320040"/>
              </a:xfrm>
              <a:custGeom>
                <a:avLst/>
                <a:gdLst/>
                <a:ahLst/>
                <a:cxnLst>
                  <a:cxn ang="0">
                    <a:pos x="562" y="182"/>
                  </a:cxn>
                  <a:cxn ang="0">
                    <a:pos x="518" y="108"/>
                  </a:cxn>
                  <a:cxn ang="0">
                    <a:pos x="456" y="50"/>
                  </a:cxn>
                  <a:cxn ang="0">
                    <a:pos x="408" y="24"/>
                  </a:cxn>
                  <a:cxn ang="0">
                    <a:pos x="326" y="2"/>
                  </a:cxn>
                  <a:cxn ang="0">
                    <a:pos x="240" y="6"/>
                  </a:cxn>
                  <a:cxn ang="0">
                    <a:pos x="182" y="22"/>
                  </a:cxn>
                  <a:cxn ang="0">
                    <a:pos x="108" y="66"/>
                  </a:cxn>
                  <a:cxn ang="0">
                    <a:pos x="50" y="126"/>
                  </a:cxn>
                  <a:cxn ang="0">
                    <a:pos x="24" y="176"/>
                  </a:cxn>
                  <a:cxn ang="0">
                    <a:pos x="2" y="256"/>
                  </a:cxn>
                  <a:cxn ang="0">
                    <a:pos x="4" y="342"/>
                  </a:cxn>
                  <a:cxn ang="0">
                    <a:pos x="22" y="400"/>
                  </a:cxn>
                  <a:cxn ang="0">
                    <a:pos x="66" y="474"/>
                  </a:cxn>
                  <a:cxn ang="0">
                    <a:pos x="128" y="530"/>
                  </a:cxn>
                  <a:cxn ang="0">
                    <a:pos x="176" y="556"/>
                  </a:cxn>
                  <a:cxn ang="0">
                    <a:pos x="258" y="578"/>
                  </a:cxn>
                  <a:cxn ang="0">
                    <a:pos x="344" y="576"/>
                  </a:cxn>
                  <a:cxn ang="0">
                    <a:pos x="402" y="560"/>
                  </a:cxn>
                  <a:cxn ang="0">
                    <a:pos x="476" y="516"/>
                  </a:cxn>
                  <a:cxn ang="0">
                    <a:pos x="532" y="454"/>
                  </a:cxn>
                  <a:cxn ang="0">
                    <a:pos x="560" y="406"/>
                  </a:cxn>
                  <a:cxn ang="0">
                    <a:pos x="582" y="324"/>
                  </a:cxn>
                  <a:cxn ang="0">
                    <a:pos x="580" y="238"/>
                  </a:cxn>
                  <a:cxn ang="0">
                    <a:pos x="352" y="496"/>
                  </a:cxn>
                  <a:cxn ang="0">
                    <a:pos x="308" y="502"/>
                  </a:cxn>
                  <a:cxn ang="0">
                    <a:pos x="246" y="498"/>
                  </a:cxn>
                  <a:cxn ang="0">
                    <a:pos x="188" y="478"/>
                  </a:cxn>
                  <a:cxn ang="0">
                    <a:pos x="154" y="454"/>
                  </a:cxn>
                  <a:cxn ang="0">
                    <a:pos x="114" y="408"/>
                  </a:cxn>
                  <a:cxn ang="0">
                    <a:pos x="86" y="350"/>
                  </a:cxn>
                  <a:cxn ang="0">
                    <a:pos x="78" y="308"/>
                  </a:cxn>
                  <a:cxn ang="0">
                    <a:pos x="82" y="246"/>
                  </a:cxn>
                  <a:cxn ang="0">
                    <a:pos x="104" y="188"/>
                  </a:cxn>
                  <a:cxn ang="0">
                    <a:pos x="128" y="154"/>
                  </a:cxn>
                  <a:cxn ang="0">
                    <a:pos x="174" y="112"/>
                  </a:cxn>
                  <a:cxn ang="0">
                    <a:pos x="232" y="86"/>
                  </a:cxn>
                  <a:cxn ang="0">
                    <a:pos x="274" y="78"/>
                  </a:cxn>
                  <a:cxn ang="0">
                    <a:pos x="338" y="82"/>
                  </a:cxn>
                  <a:cxn ang="0">
                    <a:pos x="396" y="104"/>
                  </a:cxn>
                  <a:cxn ang="0">
                    <a:pos x="430" y="126"/>
                  </a:cxn>
                  <a:cxn ang="0">
                    <a:pos x="470" y="174"/>
                  </a:cxn>
                  <a:cxn ang="0">
                    <a:pos x="498" y="232"/>
                  </a:cxn>
                  <a:cxn ang="0">
                    <a:pos x="506" y="274"/>
                  </a:cxn>
                  <a:cxn ang="0">
                    <a:pos x="502" y="336"/>
                  </a:cxn>
                  <a:cxn ang="0">
                    <a:pos x="480" y="394"/>
                  </a:cxn>
                  <a:cxn ang="0">
                    <a:pos x="456" y="426"/>
                  </a:cxn>
                  <a:cxn ang="0">
                    <a:pos x="410" y="468"/>
                  </a:cxn>
                  <a:cxn ang="0">
                    <a:pos x="352" y="496"/>
                  </a:cxn>
                </a:cxnLst>
                <a:rect l="0" t="0" r="r" b="b"/>
                <a:pathLst>
                  <a:path w="584" h="580">
                    <a:moveTo>
                      <a:pt x="572" y="210"/>
                    </a:moveTo>
                    <a:lnTo>
                      <a:pt x="572" y="210"/>
                    </a:lnTo>
                    <a:lnTo>
                      <a:pt x="562" y="182"/>
                    </a:lnTo>
                    <a:lnTo>
                      <a:pt x="550" y="156"/>
                    </a:lnTo>
                    <a:lnTo>
                      <a:pt x="536" y="130"/>
                    </a:lnTo>
                    <a:lnTo>
                      <a:pt x="518" y="108"/>
                    </a:lnTo>
                    <a:lnTo>
                      <a:pt x="500" y="86"/>
                    </a:lnTo>
                    <a:lnTo>
                      <a:pt x="478" y="68"/>
                    </a:lnTo>
                    <a:lnTo>
                      <a:pt x="456" y="50"/>
                    </a:lnTo>
                    <a:lnTo>
                      <a:pt x="432" y="36"/>
                    </a:lnTo>
                    <a:lnTo>
                      <a:pt x="432" y="36"/>
                    </a:lnTo>
                    <a:lnTo>
                      <a:pt x="408" y="24"/>
                    </a:lnTo>
                    <a:lnTo>
                      <a:pt x="382" y="14"/>
                    </a:lnTo>
                    <a:lnTo>
                      <a:pt x="354" y="8"/>
                    </a:lnTo>
                    <a:lnTo>
                      <a:pt x="326" y="2"/>
                    </a:lnTo>
                    <a:lnTo>
                      <a:pt x="298" y="0"/>
                    </a:lnTo>
                    <a:lnTo>
                      <a:pt x="268" y="2"/>
                    </a:lnTo>
                    <a:lnTo>
                      <a:pt x="240" y="6"/>
                    </a:lnTo>
                    <a:lnTo>
                      <a:pt x="210" y="12"/>
                    </a:lnTo>
                    <a:lnTo>
                      <a:pt x="210" y="12"/>
                    </a:lnTo>
                    <a:lnTo>
                      <a:pt x="182" y="22"/>
                    </a:lnTo>
                    <a:lnTo>
                      <a:pt x="156" y="34"/>
                    </a:lnTo>
                    <a:lnTo>
                      <a:pt x="130" y="48"/>
                    </a:lnTo>
                    <a:lnTo>
                      <a:pt x="108" y="66"/>
                    </a:lnTo>
                    <a:lnTo>
                      <a:pt x="86" y="84"/>
                    </a:lnTo>
                    <a:lnTo>
                      <a:pt x="68" y="104"/>
                    </a:lnTo>
                    <a:lnTo>
                      <a:pt x="50" y="126"/>
                    </a:lnTo>
                    <a:lnTo>
                      <a:pt x="36" y="150"/>
                    </a:lnTo>
                    <a:lnTo>
                      <a:pt x="36" y="150"/>
                    </a:lnTo>
                    <a:lnTo>
                      <a:pt x="24" y="176"/>
                    </a:lnTo>
                    <a:lnTo>
                      <a:pt x="14" y="202"/>
                    </a:lnTo>
                    <a:lnTo>
                      <a:pt x="6" y="228"/>
                    </a:lnTo>
                    <a:lnTo>
                      <a:pt x="2" y="256"/>
                    </a:lnTo>
                    <a:lnTo>
                      <a:pt x="0" y="284"/>
                    </a:lnTo>
                    <a:lnTo>
                      <a:pt x="0" y="314"/>
                    </a:lnTo>
                    <a:lnTo>
                      <a:pt x="4" y="342"/>
                    </a:lnTo>
                    <a:lnTo>
                      <a:pt x="12" y="372"/>
                    </a:lnTo>
                    <a:lnTo>
                      <a:pt x="12" y="372"/>
                    </a:lnTo>
                    <a:lnTo>
                      <a:pt x="22" y="400"/>
                    </a:lnTo>
                    <a:lnTo>
                      <a:pt x="34" y="426"/>
                    </a:lnTo>
                    <a:lnTo>
                      <a:pt x="48" y="450"/>
                    </a:lnTo>
                    <a:lnTo>
                      <a:pt x="66" y="474"/>
                    </a:lnTo>
                    <a:lnTo>
                      <a:pt x="84" y="494"/>
                    </a:lnTo>
                    <a:lnTo>
                      <a:pt x="104" y="514"/>
                    </a:lnTo>
                    <a:lnTo>
                      <a:pt x="128" y="530"/>
                    </a:lnTo>
                    <a:lnTo>
                      <a:pt x="152" y="544"/>
                    </a:lnTo>
                    <a:lnTo>
                      <a:pt x="152" y="544"/>
                    </a:lnTo>
                    <a:lnTo>
                      <a:pt x="176" y="556"/>
                    </a:lnTo>
                    <a:lnTo>
                      <a:pt x="202" y="566"/>
                    </a:lnTo>
                    <a:lnTo>
                      <a:pt x="230" y="574"/>
                    </a:lnTo>
                    <a:lnTo>
                      <a:pt x="258" y="578"/>
                    </a:lnTo>
                    <a:lnTo>
                      <a:pt x="286" y="580"/>
                    </a:lnTo>
                    <a:lnTo>
                      <a:pt x="314" y="580"/>
                    </a:lnTo>
                    <a:lnTo>
                      <a:pt x="344" y="576"/>
                    </a:lnTo>
                    <a:lnTo>
                      <a:pt x="374" y="570"/>
                    </a:lnTo>
                    <a:lnTo>
                      <a:pt x="374" y="570"/>
                    </a:lnTo>
                    <a:lnTo>
                      <a:pt x="402" y="560"/>
                    </a:lnTo>
                    <a:lnTo>
                      <a:pt x="428" y="548"/>
                    </a:lnTo>
                    <a:lnTo>
                      <a:pt x="452" y="532"/>
                    </a:lnTo>
                    <a:lnTo>
                      <a:pt x="476" y="516"/>
                    </a:lnTo>
                    <a:lnTo>
                      <a:pt x="496" y="498"/>
                    </a:lnTo>
                    <a:lnTo>
                      <a:pt x="516" y="476"/>
                    </a:lnTo>
                    <a:lnTo>
                      <a:pt x="532" y="454"/>
                    </a:lnTo>
                    <a:lnTo>
                      <a:pt x="548" y="430"/>
                    </a:lnTo>
                    <a:lnTo>
                      <a:pt x="548" y="430"/>
                    </a:lnTo>
                    <a:lnTo>
                      <a:pt x="560" y="406"/>
                    </a:lnTo>
                    <a:lnTo>
                      <a:pt x="570" y="380"/>
                    </a:lnTo>
                    <a:lnTo>
                      <a:pt x="578" y="352"/>
                    </a:lnTo>
                    <a:lnTo>
                      <a:pt x="582" y="324"/>
                    </a:lnTo>
                    <a:lnTo>
                      <a:pt x="584" y="296"/>
                    </a:lnTo>
                    <a:lnTo>
                      <a:pt x="582" y="268"/>
                    </a:lnTo>
                    <a:lnTo>
                      <a:pt x="580" y="238"/>
                    </a:lnTo>
                    <a:lnTo>
                      <a:pt x="572" y="210"/>
                    </a:lnTo>
                    <a:lnTo>
                      <a:pt x="572" y="210"/>
                    </a:lnTo>
                    <a:close/>
                    <a:moveTo>
                      <a:pt x="352" y="496"/>
                    </a:moveTo>
                    <a:lnTo>
                      <a:pt x="352" y="496"/>
                    </a:lnTo>
                    <a:lnTo>
                      <a:pt x="330" y="500"/>
                    </a:lnTo>
                    <a:lnTo>
                      <a:pt x="308" y="502"/>
                    </a:lnTo>
                    <a:lnTo>
                      <a:pt x="288" y="504"/>
                    </a:lnTo>
                    <a:lnTo>
                      <a:pt x="266" y="502"/>
                    </a:lnTo>
                    <a:lnTo>
                      <a:pt x="246" y="498"/>
                    </a:lnTo>
                    <a:lnTo>
                      <a:pt x="226" y="494"/>
                    </a:lnTo>
                    <a:lnTo>
                      <a:pt x="206" y="486"/>
                    </a:lnTo>
                    <a:lnTo>
                      <a:pt x="188" y="478"/>
                    </a:lnTo>
                    <a:lnTo>
                      <a:pt x="188" y="478"/>
                    </a:lnTo>
                    <a:lnTo>
                      <a:pt x="170" y="466"/>
                    </a:lnTo>
                    <a:lnTo>
                      <a:pt x="154" y="454"/>
                    </a:lnTo>
                    <a:lnTo>
                      <a:pt x="140" y="440"/>
                    </a:lnTo>
                    <a:lnTo>
                      <a:pt x="126" y="424"/>
                    </a:lnTo>
                    <a:lnTo>
                      <a:pt x="114" y="408"/>
                    </a:lnTo>
                    <a:lnTo>
                      <a:pt x="102" y="390"/>
                    </a:lnTo>
                    <a:lnTo>
                      <a:pt x="94" y="370"/>
                    </a:lnTo>
                    <a:lnTo>
                      <a:pt x="86" y="350"/>
                    </a:lnTo>
                    <a:lnTo>
                      <a:pt x="86" y="350"/>
                    </a:lnTo>
                    <a:lnTo>
                      <a:pt x="82" y="328"/>
                    </a:lnTo>
                    <a:lnTo>
                      <a:pt x="78" y="308"/>
                    </a:lnTo>
                    <a:lnTo>
                      <a:pt x="78" y="286"/>
                    </a:lnTo>
                    <a:lnTo>
                      <a:pt x="80" y="266"/>
                    </a:lnTo>
                    <a:lnTo>
                      <a:pt x="82" y="246"/>
                    </a:lnTo>
                    <a:lnTo>
                      <a:pt x="88" y="226"/>
                    </a:lnTo>
                    <a:lnTo>
                      <a:pt x="96" y="206"/>
                    </a:lnTo>
                    <a:lnTo>
                      <a:pt x="104" y="188"/>
                    </a:lnTo>
                    <a:lnTo>
                      <a:pt x="104" y="188"/>
                    </a:lnTo>
                    <a:lnTo>
                      <a:pt x="114" y="170"/>
                    </a:lnTo>
                    <a:lnTo>
                      <a:pt x="128" y="154"/>
                    </a:lnTo>
                    <a:lnTo>
                      <a:pt x="142" y="138"/>
                    </a:lnTo>
                    <a:lnTo>
                      <a:pt x="156" y="126"/>
                    </a:lnTo>
                    <a:lnTo>
                      <a:pt x="174" y="112"/>
                    </a:lnTo>
                    <a:lnTo>
                      <a:pt x="192" y="102"/>
                    </a:lnTo>
                    <a:lnTo>
                      <a:pt x="212" y="94"/>
                    </a:lnTo>
                    <a:lnTo>
                      <a:pt x="232" y="86"/>
                    </a:lnTo>
                    <a:lnTo>
                      <a:pt x="232" y="86"/>
                    </a:lnTo>
                    <a:lnTo>
                      <a:pt x="254" y="82"/>
                    </a:lnTo>
                    <a:lnTo>
                      <a:pt x="274" y="78"/>
                    </a:lnTo>
                    <a:lnTo>
                      <a:pt x="296" y="78"/>
                    </a:lnTo>
                    <a:lnTo>
                      <a:pt x="316" y="78"/>
                    </a:lnTo>
                    <a:lnTo>
                      <a:pt x="338" y="82"/>
                    </a:lnTo>
                    <a:lnTo>
                      <a:pt x="358" y="88"/>
                    </a:lnTo>
                    <a:lnTo>
                      <a:pt x="376" y="94"/>
                    </a:lnTo>
                    <a:lnTo>
                      <a:pt x="396" y="104"/>
                    </a:lnTo>
                    <a:lnTo>
                      <a:pt x="396" y="104"/>
                    </a:lnTo>
                    <a:lnTo>
                      <a:pt x="412" y="114"/>
                    </a:lnTo>
                    <a:lnTo>
                      <a:pt x="430" y="126"/>
                    </a:lnTo>
                    <a:lnTo>
                      <a:pt x="444" y="140"/>
                    </a:lnTo>
                    <a:lnTo>
                      <a:pt x="458" y="156"/>
                    </a:lnTo>
                    <a:lnTo>
                      <a:pt x="470" y="174"/>
                    </a:lnTo>
                    <a:lnTo>
                      <a:pt x="482" y="192"/>
                    </a:lnTo>
                    <a:lnTo>
                      <a:pt x="490" y="210"/>
                    </a:lnTo>
                    <a:lnTo>
                      <a:pt x="498" y="232"/>
                    </a:lnTo>
                    <a:lnTo>
                      <a:pt x="498" y="232"/>
                    </a:lnTo>
                    <a:lnTo>
                      <a:pt x="502" y="252"/>
                    </a:lnTo>
                    <a:lnTo>
                      <a:pt x="506" y="274"/>
                    </a:lnTo>
                    <a:lnTo>
                      <a:pt x="506" y="294"/>
                    </a:lnTo>
                    <a:lnTo>
                      <a:pt x="504" y="316"/>
                    </a:lnTo>
                    <a:lnTo>
                      <a:pt x="502" y="336"/>
                    </a:lnTo>
                    <a:lnTo>
                      <a:pt x="496" y="356"/>
                    </a:lnTo>
                    <a:lnTo>
                      <a:pt x="488" y="374"/>
                    </a:lnTo>
                    <a:lnTo>
                      <a:pt x="480" y="394"/>
                    </a:lnTo>
                    <a:lnTo>
                      <a:pt x="480" y="394"/>
                    </a:lnTo>
                    <a:lnTo>
                      <a:pt x="468" y="410"/>
                    </a:lnTo>
                    <a:lnTo>
                      <a:pt x="456" y="426"/>
                    </a:lnTo>
                    <a:lnTo>
                      <a:pt x="442" y="442"/>
                    </a:lnTo>
                    <a:lnTo>
                      <a:pt x="426" y="456"/>
                    </a:lnTo>
                    <a:lnTo>
                      <a:pt x="410" y="468"/>
                    </a:lnTo>
                    <a:lnTo>
                      <a:pt x="392" y="478"/>
                    </a:lnTo>
                    <a:lnTo>
                      <a:pt x="372" y="488"/>
                    </a:lnTo>
                    <a:lnTo>
                      <a:pt x="352" y="496"/>
                    </a:lnTo>
                    <a:lnTo>
                      <a:pt x="352" y="49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/>
                  </a:gs>
                  <a:gs pos="45000">
                    <a:srgbClr val="FFFFFF"/>
                  </a:gs>
                  <a:gs pos="100000">
                    <a:srgbClr val="494949"/>
                  </a:gs>
                </a:gsLst>
                <a:path path="rect">
                  <a:fillToRect t="100000" r="100000"/>
                </a:path>
                <a:tileRect l="-100000" b="-10000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600" dirty="0"/>
              </a:p>
            </p:txBody>
          </p:sp>
        </p:grpSp>
        <p:pic>
          <p:nvPicPr>
            <p:cNvPr id="53" name="Graphic 52" descr="Rating with solid fill">
              <a:extLst>
                <a:ext uri="{FF2B5EF4-FFF2-40B4-BE49-F238E27FC236}">
                  <a16:creationId xmlns:a16="http://schemas.microsoft.com/office/drawing/2014/main" id="{F85FF439-63C6-49A7-A218-7122F3336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39947" y="1750039"/>
              <a:ext cx="731520" cy="73152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AD3BDF2-3D0B-43E5-B986-DA4F7C62DF09}"/>
              </a:ext>
            </a:extLst>
          </p:cNvPr>
          <p:cNvGrpSpPr/>
          <p:nvPr/>
        </p:nvGrpSpPr>
        <p:grpSpPr>
          <a:xfrm>
            <a:off x="4294783" y="1486717"/>
            <a:ext cx="1828800" cy="2704283"/>
            <a:chOff x="4294783" y="1486717"/>
            <a:chExt cx="1828800" cy="270428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5CC9446-B65D-45C6-9D94-9764BFC628EC}"/>
                </a:ext>
              </a:extLst>
            </p:cNvPr>
            <p:cNvGrpSpPr/>
            <p:nvPr/>
          </p:nvGrpSpPr>
          <p:grpSpPr>
            <a:xfrm>
              <a:off x="4294783" y="2362200"/>
              <a:ext cx="1828800" cy="1828800"/>
              <a:chOff x="4294783" y="2362200"/>
              <a:chExt cx="1828800" cy="1828800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6B9ACEE-17C2-45AC-BB3E-ED4DDA3C2F28}"/>
                  </a:ext>
                </a:extLst>
              </p:cNvPr>
              <p:cNvSpPr/>
              <p:nvPr/>
            </p:nvSpPr>
            <p:spPr>
              <a:xfrm rot="7277270">
                <a:off x="4294783" y="2362200"/>
                <a:ext cx="1828800" cy="1828800"/>
              </a:xfrm>
              <a:custGeom>
                <a:avLst/>
                <a:gdLst>
                  <a:gd name="connsiteX0" fmla="*/ 914400 w 1828800"/>
                  <a:gd name="connsiteY0" fmla="*/ 685800 h 1828800"/>
                  <a:gd name="connsiteX1" fmla="*/ 685800 w 1828800"/>
                  <a:gd name="connsiteY1" fmla="*/ 914400 h 1828800"/>
                  <a:gd name="connsiteX2" fmla="*/ 914400 w 1828800"/>
                  <a:gd name="connsiteY2" fmla="*/ 1143000 h 1828800"/>
                  <a:gd name="connsiteX3" fmla="*/ 1143000 w 1828800"/>
                  <a:gd name="connsiteY3" fmla="*/ 914400 h 1828800"/>
                  <a:gd name="connsiteX4" fmla="*/ 914400 w 1828800"/>
                  <a:gd name="connsiteY4" fmla="*/ 685800 h 1828800"/>
                  <a:gd name="connsiteX5" fmla="*/ 914400 w 1828800"/>
                  <a:gd name="connsiteY5" fmla="*/ 0 h 1828800"/>
                  <a:gd name="connsiteX6" fmla="*/ 959899 w 1828800"/>
                  <a:gd name="connsiteY6" fmla="*/ 2298 h 1828800"/>
                  <a:gd name="connsiteX7" fmla="*/ 989025 w 1828800"/>
                  <a:gd name="connsiteY7" fmla="*/ 95208 h 1828800"/>
                  <a:gd name="connsiteX8" fmla="*/ 998543 w 1828800"/>
                  <a:gd name="connsiteY8" fmla="*/ 95689 h 1828800"/>
                  <a:gd name="connsiteX9" fmla="*/ 1080255 w 1828800"/>
                  <a:gd name="connsiteY9" fmla="*/ 108160 h 1828800"/>
                  <a:gd name="connsiteX10" fmla="*/ 1129407 w 1828800"/>
                  <a:gd name="connsiteY10" fmla="*/ 120798 h 1828800"/>
                  <a:gd name="connsiteX11" fmla="*/ 1195588 w 1828800"/>
                  <a:gd name="connsiteY11" fmla="*/ 44504 h 1828800"/>
                  <a:gd name="connsiteX12" fmla="*/ 1270326 w 1828800"/>
                  <a:gd name="connsiteY12" fmla="*/ 71858 h 1828800"/>
                  <a:gd name="connsiteX13" fmla="*/ 1305716 w 1828800"/>
                  <a:gd name="connsiteY13" fmla="*/ 88906 h 1828800"/>
                  <a:gd name="connsiteX14" fmla="*/ 1295041 w 1828800"/>
                  <a:gd name="connsiteY14" fmla="*/ 188847 h 1828800"/>
                  <a:gd name="connsiteX15" fmla="*/ 1374525 w 1828800"/>
                  <a:gd name="connsiteY15" fmla="*/ 231989 h 1828800"/>
                  <a:gd name="connsiteX16" fmla="*/ 1414135 w 1828800"/>
                  <a:gd name="connsiteY16" fmla="*/ 264670 h 1828800"/>
                  <a:gd name="connsiteX17" fmla="*/ 1501601 w 1828800"/>
                  <a:gd name="connsiteY17" fmla="*/ 218831 h 1828800"/>
                  <a:gd name="connsiteX18" fmla="*/ 1560979 w 1828800"/>
                  <a:gd name="connsiteY18" fmla="*/ 267822 h 1828800"/>
                  <a:gd name="connsiteX19" fmla="*/ 1584838 w 1828800"/>
                  <a:gd name="connsiteY19" fmla="*/ 296740 h 1828800"/>
                  <a:gd name="connsiteX20" fmla="*/ 1539743 w 1828800"/>
                  <a:gd name="connsiteY20" fmla="*/ 385108 h 1828800"/>
                  <a:gd name="connsiteX21" fmla="*/ 1596812 w 1828800"/>
                  <a:gd name="connsiteY21" fmla="*/ 454275 h 1828800"/>
                  <a:gd name="connsiteX22" fmla="*/ 1627893 w 1828800"/>
                  <a:gd name="connsiteY22" fmla="*/ 511539 h 1828800"/>
                  <a:gd name="connsiteX23" fmla="*/ 1730319 w 1828800"/>
                  <a:gd name="connsiteY23" fmla="*/ 503208 h 1828800"/>
                  <a:gd name="connsiteX24" fmla="*/ 1756942 w 1828800"/>
                  <a:gd name="connsiteY24" fmla="*/ 558474 h 1828800"/>
                  <a:gd name="connsiteX25" fmla="*/ 1774120 w 1828800"/>
                  <a:gd name="connsiteY25" fmla="*/ 605407 h 1828800"/>
                  <a:gd name="connsiteX26" fmla="*/ 1699270 w 1828800"/>
                  <a:gd name="connsiteY26" fmla="*/ 666695 h 1828800"/>
                  <a:gd name="connsiteX27" fmla="*/ 1700362 w 1828800"/>
                  <a:gd name="connsiteY27" fmla="*/ 669677 h 1828800"/>
                  <a:gd name="connsiteX28" fmla="*/ 1720641 w 1828800"/>
                  <a:gd name="connsiteY28" fmla="*/ 748545 h 1828800"/>
                  <a:gd name="connsiteX29" fmla="*/ 1731488 w 1828800"/>
                  <a:gd name="connsiteY29" fmla="*/ 819622 h 1828800"/>
                  <a:gd name="connsiteX30" fmla="*/ 1825431 w 1828800"/>
                  <a:gd name="connsiteY30" fmla="*/ 847669 h 1828800"/>
                  <a:gd name="connsiteX31" fmla="*/ 1828800 w 1828800"/>
                  <a:gd name="connsiteY31" fmla="*/ 914400 h 1828800"/>
                  <a:gd name="connsiteX32" fmla="*/ 1826343 w 1828800"/>
                  <a:gd name="connsiteY32" fmla="*/ 963069 h 1828800"/>
                  <a:gd name="connsiteX33" fmla="*/ 1733503 w 1828800"/>
                  <a:gd name="connsiteY33" fmla="*/ 990787 h 1828800"/>
                  <a:gd name="connsiteX34" fmla="*/ 1733111 w 1828800"/>
                  <a:gd name="connsiteY34" fmla="*/ 998543 h 1828800"/>
                  <a:gd name="connsiteX35" fmla="*/ 1720641 w 1828800"/>
                  <a:gd name="connsiteY35" fmla="*/ 1080255 h 1828800"/>
                  <a:gd name="connsiteX36" fmla="*/ 1703445 w 1828800"/>
                  <a:gd name="connsiteY36" fmla="*/ 1147132 h 1828800"/>
                  <a:gd name="connsiteX37" fmla="*/ 1779396 w 1828800"/>
                  <a:gd name="connsiteY37" fmla="*/ 1208977 h 1828800"/>
                  <a:gd name="connsiteX38" fmla="*/ 1756942 w 1828800"/>
                  <a:gd name="connsiteY38" fmla="*/ 1270326 h 1828800"/>
                  <a:gd name="connsiteX39" fmla="*/ 1736875 w 1828800"/>
                  <a:gd name="connsiteY39" fmla="*/ 1311982 h 1828800"/>
                  <a:gd name="connsiteX40" fmla="*/ 1635959 w 1828800"/>
                  <a:gd name="connsiteY40" fmla="*/ 1302402 h 1828800"/>
                  <a:gd name="connsiteX41" fmla="*/ 1596812 w 1828800"/>
                  <a:gd name="connsiteY41" fmla="*/ 1374525 h 1828800"/>
                  <a:gd name="connsiteX42" fmla="*/ 1546542 w 1828800"/>
                  <a:gd name="connsiteY42" fmla="*/ 1435452 h 1828800"/>
                  <a:gd name="connsiteX43" fmla="*/ 1592336 w 1828800"/>
                  <a:gd name="connsiteY43" fmla="*/ 1522973 h 1828800"/>
                  <a:gd name="connsiteX44" fmla="*/ 1560979 w 1828800"/>
                  <a:gd name="connsiteY44" fmla="*/ 1560978 h 1828800"/>
                  <a:gd name="connsiteX45" fmla="*/ 1512596 w 1828800"/>
                  <a:gd name="connsiteY45" fmla="*/ 1600898 h 1828800"/>
                  <a:gd name="connsiteX46" fmla="*/ 1425944 w 1828800"/>
                  <a:gd name="connsiteY46" fmla="*/ 1554387 h 1828800"/>
                  <a:gd name="connsiteX47" fmla="*/ 1374525 w 1828800"/>
                  <a:gd name="connsiteY47" fmla="*/ 1596811 h 1828800"/>
                  <a:gd name="connsiteX48" fmla="*/ 1296576 w 1828800"/>
                  <a:gd name="connsiteY48" fmla="*/ 1639121 h 1828800"/>
                  <a:gd name="connsiteX49" fmla="*/ 1307099 w 1828800"/>
                  <a:gd name="connsiteY49" fmla="*/ 1739228 h 1828800"/>
                  <a:gd name="connsiteX50" fmla="*/ 1270326 w 1828800"/>
                  <a:gd name="connsiteY50" fmla="*/ 1756942 h 1828800"/>
                  <a:gd name="connsiteX51" fmla="*/ 1204558 w 1828800"/>
                  <a:gd name="connsiteY51" fmla="*/ 1781013 h 1828800"/>
                  <a:gd name="connsiteX52" fmla="*/ 1140174 w 1828800"/>
                  <a:gd name="connsiteY52" fmla="*/ 1705234 h 1828800"/>
                  <a:gd name="connsiteX53" fmla="*/ 1080255 w 1828800"/>
                  <a:gd name="connsiteY53" fmla="*/ 1720640 h 1828800"/>
                  <a:gd name="connsiteX54" fmla="*/ 998543 w 1828800"/>
                  <a:gd name="connsiteY54" fmla="*/ 1733111 h 1828800"/>
                  <a:gd name="connsiteX55" fmla="*/ 985343 w 1828800"/>
                  <a:gd name="connsiteY55" fmla="*/ 1733778 h 1828800"/>
                  <a:gd name="connsiteX56" fmla="*/ 957400 w 1828800"/>
                  <a:gd name="connsiteY56" fmla="*/ 1826629 h 1828800"/>
                  <a:gd name="connsiteX57" fmla="*/ 914400 w 1828800"/>
                  <a:gd name="connsiteY57" fmla="*/ 1828800 h 1828800"/>
                  <a:gd name="connsiteX58" fmla="*/ 838887 w 1828800"/>
                  <a:gd name="connsiteY58" fmla="*/ 1824987 h 1828800"/>
                  <a:gd name="connsiteX59" fmla="*/ 810322 w 1828800"/>
                  <a:gd name="connsiteY59" fmla="*/ 1730069 h 1828800"/>
                  <a:gd name="connsiteX60" fmla="*/ 748545 w 1828800"/>
                  <a:gd name="connsiteY60" fmla="*/ 1720640 h 1828800"/>
                  <a:gd name="connsiteX61" fmla="*/ 669677 w 1828800"/>
                  <a:gd name="connsiteY61" fmla="*/ 1700361 h 1828800"/>
                  <a:gd name="connsiteX62" fmla="*/ 666846 w 1828800"/>
                  <a:gd name="connsiteY62" fmla="*/ 1699325 h 1828800"/>
                  <a:gd name="connsiteX63" fmla="*/ 606265 w 1828800"/>
                  <a:gd name="connsiteY63" fmla="*/ 1774434 h 1828800"/>
                  <a:gd name="connsiteX64" fmla="*/ 558475 w 1828800"/>
                  <a:gd name="connsiteY64" fmla="*/ 1756942 h 1828800"/>
                  <a:gd name="connsiteX65" fmla="*/ 500655 w 1828800"/>
                  <a:gd name="connsiteY65" fmla="*/ 1729089 h 1828800"/>
                  <a:gd name="connsiteX66" fmla="*/ 507481 w 1828800"/>
                  <a:gd name="connsiteY66" fmla="*/ 1625690 h 1828800"/>
                  <a:gd name="connsiteX67" fmla="*/ 454276 w 1828800"/>
                  <a:gd name="connsiteY67" fmla="*/ 1596811 h 1828800"/>
                  <a:gd name="connsiteX68" fmla="*/ 389903 w 1828800"/>
                  <a:gd name="connsiteY68" fmla="*/ 1543699 h 1828800"/>
                  <a:gd name="connsiteX69" fmla="*/ 303024 w 1828800"/>
                  <a:gd name="connsiteY69" fmla="*/ 1590023 h 1828800"/>
                  <a:gd name="connsiteX70" fmla="*/ 267822 w 1828800"/>
                  <a:gd name="connsiteY70" fmla="*/ 1560978 h 1828800"/>
                  <a:gd name="connsiteX71" fmla="*/ 219178 w 1828800"/>
                  <a:gd name="connsiteY71" fmla="*/ 1502022 h 1828800"/>
                  <a:gd name="connsiteX72" fmla="*/ 264023 w 1828800"/>
                  <a:gd name="connsiteY72" fmla="*/ 1413350 h 1828800"/>
                  <a:gd name="connsiteX73" fmla="*/ 231989 w 1828800"/>
                  <a:gd name="connsiteY73" fmla="*/ 1374525 h 1828800"/>
                  <a:gd name="connsiteX74" fmla="*/ 190973 w 1828800"/>
                  <a:gd name="connsiteY74" fmla="*/ 1298959 h 1828800"/>
                  <a:gd name="connsiteX75" fmla="*/ 90061 w 1828800"/>
                  <a:gd name="connsiteY75" fmla="*/ 1308112 h 1828800"/>
                  <a:gd name="connsiteX76" fmla="*/ 71858 w 1828800"/>
                  <a:gd name="connsiteY76" fmla="*/ 1270326 h 1828800"/>
                  <a:gd name="connsiteX77" fmla="*/ 43705 w 1828800"/>
                  <a:gd name="connsiteY77" fmla="*/ 1193406 h 1828800"/>
                  <a:gd name="connsiteX78" fmla="*/ 120532 w 1828800"/>
                  <a:gd name="connsiteY78" fmla="*/ 1128374 h 1828800"/>
                  <a:gd name="connsiteX79" fmla="*/ 108160 w 1828800"/>
                  <a:gd name="connsiteY79" fmla="*/ 1080255 h 1828800"/>
                  <a:gd name="connsiteX80" fmla="*/ 95689 w 1828800"/>
                  <a:gd name="connsiteY80" fmla="*/ 998543 h 1828800"/>
                  <a:gd name="connsiteX81" fmla="*/ 95577 w 1828800"/>
                  <a:gd name="connsiteY81" fmla="*/ 996326 h 1828800"/>
                  <a:gd name="connsiteX82" fmla="*/ 2587 w 1828800"/>
                  <a:gd name="connsiteY82" fmla="*/ 965632 h 1828800"/>
                  <a:gd name="connsiteX83" fmla="*/ 0 w 1828800"/>
                  <a:gd name="connsiteY83" fmla="*/ 914400 h 1828800"/>
                  <a:gd name="connsiteX84" fmla="*/ 3696 w 1828800"/>
                  <a:gd name="connsiteY84" fmla="*/ 841215 h 1828800"/>
                  <a:gd name="connsiteX85" fmla="*/ 98547 w 1828800"/>
                  <a:gd name="connsiteY85" fmla="*/ 811528 h 1828800"/>
                  <a:gd name="connsiteX86" fmla="*/ 108160 w 1828800"/>
                  <a:gd name="connsiteY86" fmla="*/ 748545 h 1828800"/>
                  <a:gd name="connsiteX87" fmla="*/ 124448 w 1828800"/>
                  <a:gd name="connsiteY87" fmla="*/ 685199 h 1828800"/>
                  <a:gd name="connsiteX88" fmla="*/ 49043 w 1828800"/>
                  <a:gd name="connsiteY88" fmla="*/ 620811 h 1828800"/>
                  <a:gd name="connsiteX89" fmla="*/ 71858 w 1828800"/>
                  <a:gd name="connsiteY89" fmla="*/ 558474 h 1828800"/>
                  <a:gd name="connsiteX90" fmla="*/ 97559 w 1828800"/>
                  <a:gd name="connsiteY90" fmla="*/ 505124 h 1828800"/>
                  <a:gd name="connsiteX91" fmla="*/ 199731 w 1828800"/>
                  <a:gd name="connsiteY91" fmla="*/ 513706 h 1828800"/>
                  <a:gd name="connsiteX92" fmla="*/ 231989 w 1828800"/>
                  <a:gd name="connsiteY92" fmla="*/ 454275 h 1828800"/>
                  <a:gd name="connsiteX93" fmla="*/ 269601 w 1828800"/>
                  <a:gd name="connsiteY93" fmla="*/ 408689 h 1828800"/>
                  <a:gd name="connsiteX94" fmla="*/ 224756 w 1828800"/>
                  <a:gd name="connsiteY94" fmla="*/ 320018 h 1828800"/>
                  <a:gd name="connsiteX95" fmla="*/ 267822 w 1828800"/>
                  <a:gd name="connsiteY95" fmla="*/ 267822 h 1828800"/>
                  <a:gd name="connsiteX96" fmla="*/ 316122 w 1828800"/>
                  <a:gd name="connsiteY96" fmla="*/ 227971 h 1828800"/>
                  <a:gd name="connsiteX97" fmla="*/ 403000 w 1828800"/>
                  <a:gd name="connsiteY97" fmla="*/ 274295 h 1828800"/>
                  <a:gd name="connsiteX98" fmla="*/ 454276 w 1828800"/>
                  <a:gd name="connsiteY98" fmla="*/ 231989 h 1828800"/>
                  <a:gd name="connsiteX99" fmla="*/ 507364 w 1828800"/>
                  <a:gd name="connsiteY99" fmla="*/ 203173 h 1828800"/>
                  <a:gd name="connsiteX100" fmla="*/ 499560 w 1828800"/>
                  <a:gd name="connsiteY100" fmla="*/ 100239 h 1828800"/>
                  <a:gd name="connsiteX101" fmla="*/ 558475 w 1828800"/>
                  <a:gd name="connsiteY101" fmla="*/ 71858 h 1828800"/>
                  <a:gd name="connsiteX102" fmla="*/ 612235 w 1828800"/>
                  <a:gd name="connsiteY102" fmla="*/ 52182 h 1828800"/>
                  <a:gd name="connsiteX103" fmla="*/ 675312 w 1828800"/>
                  <a:gd name="connsiteY103" fmla="*/ 126990 h 1828800"/>
                  <a:gd name="connsiteX104" fmla="*/ 748545 w 1828800"/>
                  <a:gd name="connsiteY104" fmla="*/ 108160 h 1828800"/>
                  <a:gd name="connsiteX105" fmla="*/ 806467 w 1828800"/>
                  <a:gd name="connsiteY105" fmla="*/ 99320 h 1828800"/>
                  <a:gd name="connsiteX106" fmla="*/ 836367 w 1828800"/>
                  <a:gd name="connsiteY106" fmla="*/ 394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1828800" h="1828800">
                    <a:moveTo>
                      <a:pt x="914400" y="685800"/>
                    </a:moveTo>
                    <a:cubicBezTo>
                      <a:pt x="788148" y="685800"/>
                      <a:pt x="685800" y="788148"/>
                      <a:pt x="685800" y="914400"/>
                    </a:cubicBezTo>
                    <a:cubicBezTo>
                      <a:pt x="685800" y="1040652"/>
                      <a:pt x="788148" y="1143000"/>
                      <a:pt x="914400" y="1143000"/>
                    </a:cubicBezTo>
                    <a:cubicBezTo>
                      <a:pt x="1040652" y="1143000"/>
                      <a:pt x="1143000" y="1040652"/>
                      <a:pt x="1143000" y="914400"/>
                    </a:cubicBezTo>
                    <a:cubicBezTo>
                      <a:pt x="1143000" y="788148"/>
                      <a:pt x="1040652" y="685800"/>
                      <a:pt x="914400" y="685800"/>
                    </a:cubicBezTo>
                    <a:close/>
                    <a:moveTo>
                      <a:pt x="914400" y="0"/>
                    </a:moveTo>
                    <a:lnTo>
                      <a:pt x="959899" y="2298"/>
                    </a:lnTo>
                    <a:lnTo>
                      <a:pt x="989025" y="95208"/>
                    </a:lnTo>
                    <a:lnTo>
                      <a:pt x="998543" y="95689"/>
                    </a:lnTo>
                    <a:cubicBezTo>
                      <a:pt x="1026209" y="98499"/>
                      <a:pt x="1053469" y="102678"/>
                      <a:pt x="1080255" y="108160"/>
                    </a:cubicBezTo>
                    <a:lnTo>
                      <a:pt x="1129407" y="120798"/>
                    </a:lnTo>
                    <a:lnTo>
                      <a:pt x="1195588" y="44504"/>
                    </a:lnTo>
                    <a:lnTo>
                      <a:pt x="1270326" y="71858"/>
                    </a:lnTo>
                    <a:lnTo>
                      <a:pt x="1305716" y="88906"/>
                    </a:lnTo>
                    <a:lnTo>
                      <a:pt x="1295041" y="188847"/>
                    </a:lnTo>
                    <a:lnTo>
                      <a:pt x="1374525" y="231989"/>
                    </a:lnTo>
                    <a:lnTo>
                      <a:pt x="1414135" y="264670"/>
                    </a:lnTo>
                    <a:lnTo>
                      <a:pt x="1501601" y="218831"/>
                    </a:lnTo>
                    <a:lnTo>
                      <a:pt x="1560979" y="267822"/>
                    </a:lnTo>
                    <a:lnTo>
                      <a:pt x="1584838" y="296740"/>
                    </a:lnTo>
                    <a:lnTo>
                      <a:pt x="1539743" y="385108"/>
                    </a:lnTo>
                    <a:lnTo>
                      <a:pt x="1596812" y="454275"/>
                    </a:lnTo>
                    <a:lnTo>
                      <a:pt x="1627893" y="511539"/>
                    </a:lnTo>
                    <a:lnTo>
                      <a:pt x="1730319" y="503208"/>
                    </a:lnTo>
                    <a:lnTo>
                      <a:pt x="1756942" y="558474"/>
                    </a:lnTo>
                    <a:lnTo>
                      <a:pt x="1774120" y="605407"/>
                    </a:lnTo>
                    <a:lnTo>
                      <a:pt x="1699270" y="666695"/>
                    </a:lnTo>
                    <a:lnTo>
                      <a:pt x="1700362" y="669677"/>
                    </a:lnTo>
                    <a:cubicBezTo>
                      <a:pt x="1708377" y="695446"/>
                      <a:pt x="1715159" y="721759"/>
                      <a:pt x="1720641" y="748545"/>
                    </a:cubicBezTo>
                    <a:lnTo>
                      <a:pt x="1731488" y="819622"/>
                    </a:lnTo>
                    <a:lnTo>
                      <a:pt x="1825431" y="847669"/>
                    </a:lnTo>
                    <a:lnTo>
                      <a:pt x="1828800" y="914400"/>
                    </a:lnTo>
                    <a:lnTo>
                      <a:pt x="1826343" y="963069"/>
                    </a:lnTo>
                    <a:lnTo>
                      <a:pt x="1733503" y="990787"/>
                    </a:lnTo>
                    <a:lnTo>
                      <a:pt x="1733111" y="998543"/>
                    </a:lnTo>
                    <a:cubicBezTo>
                      <a:pt x="1730302" y="1026208"/>
                      <a:pt x="1726122" y="1053469"/>
                      <a:pt x="1720641" y="1080255"/>
                    </a:cubicBezTo>
                    <a:lnTo>
                      <a:pt x="1703445" y="1147132"/>
                    </a:lnTo>
                    <a:lnTo>
                      <a:pt x="1779396" y="1208977"/>
                    </a:lnTo>
                    <a:lnTo>
                      <a:pt x="1756942" y="1270326"/>
                    </a:lnTo>
                    <a:lnTo>
                      <a:pt x="1736875" y="1311982"/>
                    </a:lnTo>
                    <a:lnTo>
                      <a:pt x="1635959" y="1302402"/>
                    </a:lnTo>
                    <a:lnTo>
                      <a:pt x="1596812" y="1374525"/>
                    </a:lnTo>
                    <a:lnTo>
                      <a:pt x="1546542" y="1435452"/>
                    </a:lnTo>
                    <a:lnTo>
                      <a:pt x="1592336" y="1522973"/>
                    </a:lnTo>
                    <a:lnTo>
                      <a:pt x="1560979" y="1560978"/>
                    </a:lnTo>
                    <a:lnTo>
                      <a:pt x="1512596" y="1600898"/>
                    </a:lnTo>
                    <a:lnTo>
                      <a:pt x="1425944" y="1554387"/>
                    </a:lnTo>
                    <a:lnTo>
                      <a:pt x="1374525" y="1596811"/>
                    </a:lnTo>
                    <a:lnTo>
                      <a:pt x="1296576" y="1639121"/>
                    </a:lnTo>
                    <a:lnTo>
                      <a:pt x="1307099" y="1739228"/>
                    </a:lnTo>
                    <a:lnTo>
                      <a:pt x="1270326" y="1756942"/>
                    </a:lnTo>
                    <a:lnTo>
                      <a:pt x="1204558" y="1781013"/>
                    </a:lnTo>
                    <a:lnTo>
                      <a:pt x="1140174" y="1705234"/>
                    </a:lnTo>
                    <a:lnTo>
                      <a:pt x="1080255" y="1720640"/>
                    </a:lnTo>
                    <a:cubicBezTo>
                      <a:pt x="1053469" y="1726122"/>
                      <a:pt x="1026209" y="1730302"/>
                      <a:pt x="998543" y="1733111"/>
                    </a:cubicBezTo>
                    <a:lnTo>
                      <a:pt x="985343" y="1733778"/>
                    </a:lnTo>
                    <a:lnTo>
                      <a:pt x="957400" y="1826629"/>
                    </a:lnTo>
                    <a:lnTo>
                      <a:pt x="914400" y="1828800"/>
                    </a:lnTo>
                    <a:lnTo>
                      <a:pt x="838887" y="1824987"/>
                    </a:lnTo>
                    <a:lnTo>
                      <a:pt x="810322" y="1730069"/>
                    </a:lnTo>
                    <a:lnTo>
                      <a:pt x="748545" y="1720640"/>
                    </a:lnTo>
                    <a:cubicBezTo>
                      <a:pt x="721759" y="1715159"/>
                      <a:pt x="695446" y="1708377"/>
                      <a:pt x="669677" y="1700361"/>
                    </a:cubicBezTo>
                    <a:lnTo>
                      <a:pt x="666846" y="1699325"/>
                    </a:lnTo>
                    <a:lnTo>
                      <a:pt x="606265" y="1774434"/>
                    </a:lnTo>
                    <a:lnTo>
                      <a:pt x="558475" y="1756942"/>
                    </a:lnTo>
                    <a:lnTo>
                      <a:pt x="500655" y="1729089"/>
                    </a:lnTo>
                    <a:lnTo>
                      <a:pt x="507481" y="1625690"/>
                    </a:lnTo>
                    <a:lnTo>
                      <a:pt x="454276" y="1596811"/>
                    </a:lnTo>
                    <a:lnTo>
                      <a:pt x="389903" y="1543699"/>
                    </a:lnTo>
                    <a:lnTo>
                      <a:pt x="303024" y="1590023"/>
                    </a:lnTo>
                    <a:lnTo>
                      <a:pt x="267822" y="1560978"/>
                    </a:lnTo>
                    <a:lnTo>
                      <a:pt x="219178" y="1502022"/>
                    </a:lnTo>
                    <a:lnTo>
                      <a:pt x="264023" y="1413350"/>
                    </a:lnTo>
                    <a:lnTo>
                      <a:pt x="231989" y="1374525"/>
                    </a:lnTo>
                    <a:lnTo>
                      <a:pt x="190973" y="1298959"/>
                    </a:lnTo>
                    <a:lnTo>
                      <a:pt x="90061" y="1308112"/>
                    </a:lnTo>
                    <a:lnTo>
                      <a:pt x="71858" y="1270326"/>
                    </a:lnTo>
                    <a:lnTo>
                      <a:pt x="43705" y="1193406"/>
                    </a:lnTo>
                    <a:lnTo>
                      <a:pt x="120532" y="1128374"/>
                    </a:lnTo>
                    <a:lnTo>
                      <a:pt x="108160" y="1080255"/>
                    </a:lnTo>
                    <a:cubicBezTo>
                      <a:pt x="102679" y="1053469"/>
                      <a:pt x="98499" y="1026208"/>
                      <a:pt x="95689" y="998543"/>
                    </a:cubicBezTo>
                    <a:lnTo>
                      <a:pt x="95577" y="996326"/>
                    </a:lnTo>
                    <a:lnTo>
                      <a:pt x="2587" y="965632"/>
                    </a:lnTo>
                    <a:lnTo>
                      <a:pt x="0" y="914400"/>
                    </a:lnTo>
                    <a:lnTo>
                      <a:pt x="3696" y="841215"/>
                    </a:lnTo>
                    <a:lnTo>
                      <a:pt x="98547" y="811528"/>
                    </a:lnTo>
                    <a:lnTo>
                      <a:pt x="108160" y="748545"/>
                    </a:lnTo>
                    <a:lnTo>
                      <a:pt x="124448" y="685199"/>
                    </a:lnTo>
                    <a:lnTo>
                      <a:pt x="49043" y="620811"/>
                    </a:lnTo>
                    <a:lnTo>
                      <a:pt x="71858" y="558474"/>
                    </a:lnTo>
                    <a:lnTo>
                      <a:pt x="97559" y="505124"/>
                    </a:lnTo>
                    <a:lnTo>
                      <a:pt x="199731" y="513706"/>
                    </a:lnTo>
                    <a:lnTo>
                      <a:pt x="231989" y="454275"/>
                    </a:lnTo>
                    <a:lnTo>
                      <a:pt x="269601" y="408689"/>
                    </a:lnTo>
                    <a:lnTo>
                      <a:pt x="224756" y="320018"/>
                    </a:lnTo>
                    <a:lnTo>
                      <a:pt x="267822" y="267822"/>
                    </a:lnTo>
                    <a:lnTo>
                      <a:pt x="316122" y="227971"/>
                    </a:lnTo>
                    <a:lnTo>
                      <a:pt x="403000" y="274295"/>
                    </a:lnTo>
                    <a:lnTo>
                      <a:pt x="454276" y="231989"/>
                    </a:lnTo>
                    <a:lnTo>
                      <a:pt x="507364" y="203173"/>
                    </a:lnTo>
                    <a:lnTo>
                      <a:pt x="499560" y="100239"/>
                    </a:lnTo>
                    <a:lnTo>
                      <a:pt x="558475" y="71858"/>
                    </a:lnTo>
                    <a:lnTo>
                      <a:pt x="612235" y="52182"/>
                    </a:lnTo>
                    <a:lnTo>
                      <a:pt x="675312" y="126990"/>
                    </a:lnTo>
                    <a:lnTo>
                      <a:pt x="748545" y="108160"/>
                    </a:lnTo>
                    <a:lnTo>
                      <a:pt x="806467" y="99320"/>
                    </a:lnTo>
                    <a:lnTo>
                      <a:pt x="836367" y="39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77777"/>
                  </a:gs>
                  <a:gs pos="45000">
                    <a:srgbClr val="FFFFFF"/>
                  </a:gs>
                  <a:gs pos="100000">
                    <a:srgbClr val="494949"/>
                  </a:gs>
                </a:gsLst>
                <a:path path="rect">
                  <a:fillToRect t="100000" r="100000"/>
                </a:path>
                <a:tileRect l="-100000" b="-100000"/>
              </a:gradFill>
              <a:ln w="9525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en-US" sz="16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05BDA25-816D-464D-9328-C5B0232837EA}"/>
                  </a:ext>
                </a:extLst>
              </p:cNvPr>
              <p:cNvSpPr txBox="1"/>
              <p:nvPr/>
            </p:nvSpPr>
            <p:spPr>
              <a:xfrm>
                <a:off x="4663485" y="2684838"/>
                <a:ext cx="10577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Efficiency</a:t>
                </a: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992043-C71E-4020-ADBB-681D5A47520F}"/>
                  </a:ext>
                </a:extLst>
              </p:cNvPr>
              <p:cNvGrpSpPr/>
              <p:nvPr/>
            </p:nvGrpSpPr>
            <p:grpSpPr>
              <a:xfrm>
                <a:off x="4982410" y="3048001"/>
                <a:ext cx="453543" cy="457200"/>
                <a:chOff x="6310561" y="2690651"/>
                <a:chExt cx="453543" cy="457200"/>
              </a:xfrm>
            </p:grpSpPr>
            <p:sp>
              <p:nvSpPr>
                <p:cNvPr id="59" name="Freeform 111">
                  <a:extLst>
                    <a:ext uri="{FF2B5EF4-FFF2-40B4-BE49-F238E27FC236}">
                      <a16:creationId xmlns:a16="http://schemas.microsoft.com/office/drawing/2014/main" id="{961CDD82-79B9-40C7-B85D-F582FE1768C2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 rot="5400000">
                  <a:off x="6308733" y="2692479"/>
                  <a:ext cx="457200" cy="453543"/>
                </a:xfrm>
                <a:custGeom>
                  <a:avLst/>
                  <a:gdLst/>
                  <a:ahLst/>
                  <a:cxnLst>
                    <a:cxn ang="0">
                      <a:pos x="338" y="2"/>
                    </a:cxn>
                    <a:cxn ang="0">
                      <a:pos x="230" y="28"/>
                    </a:cxn>
                    <a:cxn ang="0">
                      <a:pos x="138" y="84"/>
                    </a:cxn>
                    <a:cxn ang="0">
                      <a:pos x="86" y="134"/>
                    </a:cxn>
                    <a:cxn ang="0">
                      <a:pos x="30" y="226"/>
                    </a:cxn>
                    <a:cxn ang="0">
                      <a:pos x="2" y="334"/>
                    </a:cxn>
                    <a:cxn ang="0">
                      <a:pos x="2" y="410"/>
                    </a:cxn>
                    <a:cxn ang="0">
                      <a:pos x="30" y="518"/>
                    </a:cxn>
                    <a:cxn ang="0">
                      <a:pos x="86" y="610"/>
                    </a:cxn>
                    <a:cxn ang="0">
                      <a:pos x="138" y="660"/>
                    </a:cxn>
                    <a:cxn ang="0">
                      <a:pos x="230" y="716"/>
                    </a:cxn>
                    <a:cxn ang="0">
                      <a:pos x="338" y="742"/>
                    </a:cxn>
                    <a:cxn ang="0">
                      <a:pos x="414" y="742"/>
                    </a:cxn>
                    <a:cxn ang="0">
                      <a:pos x="522" y="716"/>
                    </a:cxn>
                    <a:cxn ang="0">
                      <a:pos x="614" y="660"/>
                    </a:cxn>
                    <a:cxn ang="0">
                      <a:pos x="666" y="610"/>
                    </a:cxn>
                    <a:cxn ang="0">
                      <a:pos x="722" y="518"/>
                    </a:cxn>
                    <a:cxn ang="0">
                      <a:pos x="748" y="410"/>
                    </a:cxn>
                    <a:cxn ang="0">
                      <a:pos x="748" y="334"/>
                    </a:cxn>
                    <a:cxn ang="0">
                      <a:pos x="722" y="226"/>
                    </a:cxn>
                    <a:cxn ang="0">
                      <a:pos x="666" y="134"/>
                    </a:cxn>
                    <a:cxn ang="0">
                      <a:pos x="614" y="84"/>
                    </a:cxn>
                    <a:cxn ang="0">
                      <a:pos x="522" y="28"/>
                    </a:cxn>
                    <a:cxn ang="0">
                      <a:pos x="414" y="2"/>
                    </a:cxn>
                    <a:cxn ang="0">
                      <a:pos x="376" y="584"/>
                    </a:cxn>
                    <a:cxn ang="0">
                      <a:pos x="332" y="580"/>
                    </a:cxn>
                    <a:cxn ang="0">
                      <a:pos x="274" y="560"/>
                    </a:cxn>
                    <a:cxn ang="0">
                      <a:pos x="224" y="522"/>
                    </a:cxn>
                    <a:cxn ang="0">
                      <a:pos x="198" y="492"/>
                    </a:cxn>
                    <a:cxn ang="0">
                      <a:pos x="172" y="436"/>
                    </a:cxn>
                    <a:cxn ang="0">
                      <a:pos x="162" y="372"/>
                    </a:cxn>
                    <a:cxn ang="0">
                      <a:pos x="166" y="330"/>
                    </a:cxn>
                    <a:cxn ang="0">
                      <a:pos x="188" y="270"/>
                    </a:cxn>
                    <a:cxn ang="0">
                      <a:pos x="224" y="222"/>
                    </a:cxn>
                    <a:cxn ang="0">
                      <a:pos x="256" y="196"/>
                    </a:cxn>
                    <a:cxn ang="0">
                      <a:pos x="312" y="168"/>
                    </a:cxn>
                    <a:cxn ang="0">
                      <a:pos x="376" y="160"/>
                    </a:cxn>
                    <a:cxn ang="0">
                      <a:pos x="418" y="164"/>
                    </a:cxn>
                    <a:cxn ang="0">
                      <a:pos x="478" y="184"/>
                    </a:cxn>
                    <a:cxn ang="0">
                      <a:pos x="528" y="222"/>
                    </a:cxn>
                    <a:cxn ang="0">
                      <a:pos x="554" y="252"/>
                    </a:cxn>
                    <a:cxn ang="0">
                      <a:pos x="580" y="308"/>
                    </a:cxn>
                    <a:cxn ang="0">
                      <a:pos x="590" y="372"/>
                    </a:cxn>
                    <a:cxn ang="0">
                      <a:pos x="586" y="414"/>
                    </a:cxn>
                    <a:cxn ang="0">
                      <a:pos x="564" y="474"/>
                    </a:cxn>
                    <a:cxn ang="0">
                      <a:pos x="528" y="522"/>
                    </a:cxn>
                    <a:cxn ang="0">
                      <a:pos x="496" y="548"/>
                    </a:cxn>
                    <a:cxn ang="0">
                      <a:pos x="440" y="576"/>
                    </a:cxn>
                    <a:cxn ang="0">
                      <a:pos x="376" y="584"/>
                    </a:cxn>
                  </a:cxnLst>
                  <a:rect l="0" t="0" r="r" b="b"/>
                  <a:pathLst>
                    <a:path w="750" h="744">
                      <a:moveTo>
                        <a:pt x="376" y="0"/>
                      </a:moveTo>
                      <a:lnTo>
                        <a:pt x="376" y="0"/>
                      </a:lnTo>
                      <a:lnTo>
                        <a:pt x="338" y="2"/>
                      </a:lnTo>
                      <a:lnTo>
                        <a:pt x="300" y="6"/>
                      </a:lnTo>
                      <a:lnTo>
                        <a:pt x="264" y="16"/>
                      </a:lnTo>
                      <a:lnTo>
                        <a:pt x="230" y="28"/>
                      </a:lnTo>
                      <a:lnTo>
                        <a:pt x="196" y="44"/>
                      </a:lnTo>
                      <a:lnTo>
                        <a:pt x="166" y="62"/>
                      </a:lnTo>
                      <a:lnTo>
                        <a:pt x="138" y="84"/>
                      </a:lnTo>
                      <a:lnTo>
                        <a:pt x="110" y="108"/>
                      </a:lnTo>
                      <a:lnTo>
                        <a:pt x="110" y="108"/>
                      </a:lnTo>
                      <a:lnTo>
                        <a:pt x="86" y="134"/>
                      </a:lnTo>
                      <a:lnTo>
                        <a:pt x="64" y="164"/>
                      </a:lnTo>
                      <a:lnTo>
                        <a:pt x="46" y="194"/>
                      </a:lnTo>
                      <a:lnTo>
                        <a:pt x="30" y="226"/>
                      </a:lnTo>
                      <a:lnTo>
                        <a:pt x="18" y="262"/>
                      </a:lnTo>
                      <a:lnTo>
                        <a:pt x="8" y="296"/>
                      </a:lnTo>
                      <a:lnTo>
                        <a:pt x="2" y="334"/>
                      </a:lnTo>
                      <a:lnTo>
                        <a:pt x="0" y="372"/>
                      </a:lnTo>
                      <a:lnTo>
                        <a:pt x="0" y="372"/>
                      </a:lnTo>
                      <a:lnTo>
                        <a:pt x="2" y="410"/>
                      </a:lnTo>
                      <a:lnTo>
                        <a:pt x="8" y="448"/>
                      </a:lnTo>
                      <a:lnTo>
                        <a:pt x="18" y="482"/>
                      </a:lnTo>
                      <a:lnTo>
                        <a:pt x="30" y="518"/>
                      </a:lnTo>
                      <a:lnTo>
                        <a:pt x="46" y="550"/>
                      </a:lnTo>
                      <a:lnTo>
                        <a:pt x="64" y="580"/>
                      </a:lnTo>
                      <a:lnTo>
                        <a:pt x="86" y="610"/>
                      </a:lnTo>
                      <a:lnTo>
                        <a:pt x="110" y="636"/>
                      </a:lnTo>
                      <a:lnTo>
                        <a:pt x="110" y="636"/>
                      </a:lnTo>
                      <a:lnTo>
                        <a:pt x="138" y="660"/>
                      </a:lnTo>
                      <a:lnTo>
                        <a:pt x="166" y="682"/>
                      </a:lnTo>
                      <a:lnTo>
                        <a:pt x="196" y="700"/>
                      </a:lnTo>
                      <a:lnTo>
                        <a:pt x="230" y="716"/>
                      </a:lnTo>
                      <a:lnTo>
                        <a:pt x="264" y="728"/>
                      </a:lnTo>
                      <a:lnTo>
                        <a:pt x="300" y="738"/>
                      </a:lnTo>
                      <a:lnTo>
                        <a:pt x="338" y="742"/>
                      </a:lnTo>
                      <a:lnTo>
                        <a:pt x="376" y="744"/>
                      </a:lnTo>
                      <a:lnTo>
                        <a:pt x="376" y="744"/>
                      </a:lnTo>
                      <a:lnTo>
                        <a:pt x="414" y="742"/>
                      </a:lnTo>
                      <a:lnTo>
                        <a:pt x="452" y="738"/>
                      </a:lnTo>
                      <a:lnTo>
                        <a:pt x="488" y="728"/>
                      </a:lnTo>
                      <a:lnTo>
                        <a:pt x="522" y="716"/>
                      </a:lnTo>
                      <a:lnTo>
                        <a:pt x="554" y="700"/>
                      </a:lnTo>
                      <a:lnTo>
                        <a:pt x="586" y="682"/>
                      </a:lnTo>
                      <a:lnTo>
                        <a:pt x="614" y="660"/>
                      </a:lnTo>
                      <a:lnTo>
                        <a:pt x="640" y="636"/>
                      </a:lnTo>
                      <a:lnTo>
                        <a:pt x="640" y="636"/>
                      </a:lnTo>
                      <a:lnTo>
                        <a:pt x="666" y="610"/>
                      </a:lnTo>
                      <a:lnTo>
                        <a:pt x="686" y="580"/>
                      </a:lnTo>
                      <a:lnTo>
                        <a:pt x="706" y="550"/>
                      </a:lnTo>
                      <a:lnTo>
                        <a:pt x="722" y="518"/>
                      </a:lnTo>
                      <a:lnTo>
                        <a:pt x="734" y="482"/>
                      </a:lnTo>
                      <a:lnTo>
                        <a:pt x="744" y="448"/>
                      </a:lnTo>
                      <a:lnTo>
                        <a:pt x="748" y="410"/>
                      </a:lnTo>
                      <a:lnTo>
                        <a:pt x="750" y="372"/>
                      </a:lnTo>
                      <a:lnTo>
                        <a:pt x="750" y="372"/>
                      </a:lnTo>
                      <a:lnTo>
                        <a:pt x="748" y="334"/>
                      </a:lnTo>
                      <a:lnTo>
                        <a:pt x="744" y="296"/>
                      </a:lnTo>
                      <a:lnTo>
                        <a:pt x="734" y="262"/>
                      </a:lnTo>
                      <a:lnTo>
                        <a:pt x="722" y="226"/>
                      </a:lnTo>
                      <a:lnTo>
                        <a:pt x="706" y="194"/>
                      </a:lnTo>
                      <a:lnTo>
                        <a:pt x="686" y="164"/>
                      </a:lnTo>
                      <a:lnTo>
                        <a:pt x="666" y="134"/>
                      </a:lnTo>
                      <a:lnTo>
                        <a:pt x="640" y="108"/>
                      </a:lnTo>
                      <a:lnTo>
                        <a:pt x="640" y="108"/>
                      </a:lnTo>
                      <a:lnTo>
                        <a:pt x="614" y="84"/>
                      </a:lnTo>
                      <a:lnTo>
                        <a:pt x="586" y="62"/>
                      </a:lnTo>
                      <a:lnTo>
                        <a:pt x="554" y="44"/>
                      </a:lnTo>
                      <a:lnTo>
                        <a:pt x="522" y="28"/>
                      </a:lnTo>
                      <a:lnTo>
                        <a:pt x="488" y="16"/>
                      </a:lnTo>
                      <a:lnTo>
                        <a:pt x="452" y="6"/>
                      </a:lnTo>
                      <a:lnTo>
                        <a:pt x="414" y="2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  <a:moveTo>
                        <a:pt x="376" y="584"/>
                      </a:moveTo>
                      <a:lnTo>
                        <a:pt x="376" y="584"/>
                      </a:lnTo>
                      <a:lnTo>
                        <a:pt x="354" y="584"/>
                      </a:lnTo>
                      <a:lnTo>
                        <a:pt x="332" y="580"/>
                      </a:lnTo>
                      <a:lnTo>
                        <a:pt x="312" y="576"/>
                      </a:lnTo>
                      <a:lnTo>
                        <a:pt x="292" y="568"/>
                      </a:lnTo>
                      <a:lnTo>
                        <a:pt x="274" y="560"/>
                      </a:lnTo>
                      <a:lnTo>
                        <a:pt x="256" y="548"/>
                      </a:lnTo>
                      <a:lnTo>
                        <a:pt x="240" y="536"/>
                      </a:lnTo>
                      <a:lnTo>
                        <a:pt x="224" y="522"/>
                      </a:lnTo>
                      <a:lnTo>
                        <a:pt x="224" y="522"/>
                      </a:lnTo>
                      <a:lnTo>
                        <a:pt x="210" y="508"/>
                      </a:lnTo>
                      <a:lnTo>
                        <a:pt x="198" y="492"/>
                      </a:lnTo>
                      <a:lnTo>
                        <a:pt x="188" y="474"/>
                      </a:lnTo>
                      <a:lnTo>
                        <a:pt x="178" y="454"/>
                      </a:lnTo>
                      <a:lnTo>
                        <a:pt x="172" y="436"/>
                      </a:lnTo>
                      <a:lnTo>
                        <a:pt x="166" y="414"/>
                      </a:lnTo>
                      <a:lnTo>
                        <a:pt x="162" y="394"/>
                      </a:lnTo>
                      <a:lnTo>
                        <a:pt x="162" y="372"/>
                      </a:lnTo>
                      <a:lnTo>
                        <a:pt x="162" y="372"/>
                      </a:lnTo>
                      <a:lnTo>
                        <a:pt x="162" y="350"/>
                      </a:lnTo>
                      <a:lnTo>
                        <a:pt x="166" y="330"/>
                      </a:lnTo>
                      <a:lnTo>
                        <a:pt x="172" y="308"/>
                      </a:lnTo>
                      <a:lnTo>
                        <a:pt x="178" y="290"/>
                      </a:lnTo>
                      <a:lnTo>
                        <a:pt x="188" y="270"/>
                      </a:lnTo>
                      <a:lnTo>
                        <a:pt x="198" y="252"/>
                      </a:lnTo>
                      <a:lnTo>
                        <a:pt x="210" y="236"/>
                      </a:lnTo>
                      <a:lnTo>
                        <a:pt x="224" y="222"/>
                      </a:lnTo>
                      <a:lnTo>
                        <a:pt x="224" y="222"/>
                      </a:lnTo>
                      <a:lnTo>
                        <a:pt x="240" y="208"/>
                      </a:lnTo>
                      <a:lnTo>
                        <a:pt x="256" y="196"/>
                      </a:lnTo>
                      <a:lnTo>
                        <a:pt x="274" y="184"/>
                      </a:lnTo>
                      <a:lnTo>
                        <a:pt x="292" y="176"/>
                      </a:lnTo>
                      <a:lnTo>
                        <a:pt x="312" y="168"/>
                      </a:lnTo>
                      <a:lnTo>
                        <a:pt x="332" y="164"/>
                      </a:lnTo>
                      <a:lnTo>
                        <a:pt x="354" y="160"/>
                      </a:lnTo>
                      <a:lnTo>
                        <a:pt x="376" y="160"/>
                      </a:lnTo>
                      <a:lnTo>
                        <a:pt x="376" y="160"/>
                      </a:lnTo>
                      <a:lnTo>
                        <a:pt x="398" y="160"/>
                      </a:lnTo>
                      <a:lnTo>
                        <a:pt x="418" y="164"/>
                      </a:lnTo>
                      <a:lnTo>
                        <a:pt x="440" y="168"/>
                      </a:lnTo>
                      <a:lnTo>
                        <a:pt x="460" y="176"/>
                      </a:lnTo>
                      <a:lnTo>
                        <a:pt x="478" y="184"/>
                      </a:lnTo>
                      <a:lnTo>
                        <a:pt x="496" y="196"/>
                      </a:lnTo>
                      <a:lnTo>
                        <a:pt x="512" y="208"/>
                      </a:lnTo>
                      <a:lnTo>
                        <a:pt x="528" y="222"/>
                      </a:lnTo>
                      <a:lnTo>
                        <a:pt x="528" y="222"/>
                      </a:lnTo>
                      <a:lnTo>
                        <a:pt x="542" y="236"/>
                      </a:lnTo>
                      <a:lnTo>
                        <a:pt x="554" y="252"/>
                      </a:lnTo>
                      <a:lnTo>
                        <a:pt x="564" y="270"/>
                      </a:lnTo>
                      <a:lnTo>
                        <a:pt x="574" y="290"/>
                      </a:lnTo>
                      <a:lnTo>
                        <a:pt x="580" y="308"/>
                      </a:lnTo>
                      <a:lnTo>
                        <a:pt x="586" y="330"/>
                      </a:lnTo>
                      <a:lnTo>
                        <a:pt x="588" y="350"/>
                      </a:lnTo>
                      <a:lnTo>
                        <a:pt x="590" y="372"/>
                      </a:lnTo>
                      <a:lnTo>
                        <a:pt x="590" y="372"/>
                      </a:lnTo>
                      <a:lnTo>
                        <a:pt x="588" y="394"/>
                      </a:lnTo>
                      <a:lnTo>
                        <a:pt x="586" y="414"/>
                      </a:lnTo>
                      <a:lnTo>
                        <a:pt x="580" y="436"/>
                      </a:lnTo>
                      <a:lnTo>
                        <a:pt x="574" y="454"/>
                      </a:lnTo>
                      <a:lnTo>
                        <a:pt x="564" y="474"/>
                      </a:lnTo>
                      <a:lnTo>
                        <a:pt x="554" y="492"/>
                      </a:lnTo>
                      <a:lnTo>
                        <a:pt x="542" y="508"/>
                      </a:lnTo>
                      <a:lnTo>
                        <a:pt x="528" y="522"/>
                      </a:lnTo>
                      <a:lnTo>
                        <a:pt x="528" y="522"/>
                      </a:lnTo>
                      <a:lnTo>
                        <a:pt x="512" y="536"/>
                      </a:lnTo>
                      <a:lnTo>
                        <a:pt x="496" y="548"/>
                      </a:lnTo>
                      <a:lnTo>
                        <a:pt x="478" y="560"/>
                      </a:lnTo>
                      <a:lnTo>
                        <a:pt x="460" y="568"/>
                      </a:lnTo>
                      <a:lnTo>
                        <a:pt x="440" y="576"/>
                      </a:lnTo>
                      <a:lnTo>
                        <a:pt x="418" y="580"/>
                      </a:lnTo>
                      <a:lnTo>
                        <a:pt x="398" y="584"/>
                      </a:lnTo>
                      <a:lnTo>
                        <a:pt x="376" y="584"/>
                      </a:lnTo>
                      <a:lnTo>
                        <a:pt x="376" y="584"/>
                      </a:lnTo>
                      <a:close/>
                    </a:path>
                  </a:pathLst>
                </a:custGeom>
                <a:gradFill flip="none" rotWithShape="1">
                  <a:gsLst>
                    <a:gs pos="13000">
                      <a:srgbClr val="303030"/>
                    </a:gs>
                    <a:gs pos="28000">
                      <a:srgbClr val="5F5F5F"/>
                    </a:gs>
                    <a:gs pos="63000">
                      <a:srgbClr val="FFFFFF"/>
                    </a:gs>
                    <a:gs pos="96000">
                      <a:srgbClr val="333333"/>
                    </a:gs>
                  </a:gsLst>
                  <a:lin ang="18900000" scaled="1"/>
                  <a:tileRect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600" dirty="0"/>
                </a:p>
              </p:txBody>
            </p:sp>
            <p:sp>
              <p:nvSpPr>
                <p:cNvPr id="60" name="Freeform 113">
                  <a:extLst>
                    <a:ext uri="{FF2B5EF4-FFF2-40B4-BE49-F238E27FC236}">
                      <a16:creationId xmlns:a16="http://schemas.microsoft.com/office/drawing/2014/main" id="{CC3B8901-F8C5-49A2-BB0B-4D39B1C83C37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 rot="5400000">
                  <a:off x="6376209" y="2759230"/>
                  <a:ext cx="322248" cy="320040"/>
                </a:xfrm>
                <a:custGeom>
                  <a:avLst/>
                  <a:gdLst/>
                  <a:ahLst/>
                  <a:cxnLst>
                    <a:cxn ang="0">
                      <a:pos x="562" y="182"/>
                    </a:cxn>
                    <a:cxn ang="0">
                      <a:pos x="518" y="108"/>
                    </a:cxn>
                    <a:cxn ang="0">
                      <a:pos x="456" y="50"/>
                    </a:cxn>
                    <a:cxn ang="0">
                      <a:pos x="408" y="24"/>
                    </a:cxn>
                    <a:cxn ang="0">
                      <a:pos x="326" y="2"/>
                    </a:cxn>
                    <a:cxn ang="0">
                      <a:pos x="240" y="6"/>
                    </a:cxn>
                    <a:cxn ang="0">
                      <a:pos x="182" y="22"/>
                    </a:cxn>
                    <a:cxn ang="0">
                      <a:pos x="108" y="66"/>
                    </a:cxn>
                    <a:cxn ang="0">
                      <a:pos x="50" y="126"/>
                    </a:cxn>
                    <a:cxn ang="0">
                      <a:pos x="24" y="176"/>
                    </a:cxn>
                    <a:cxn ang="0">
                      <a:pos x="2" y="256"/>
                    </a:cxn>
                    <a:cxn ang="0">
                      <a:pos x="4" y="342"/>
                    </a:cxn>
                    <a:cxn ang="0">
                      <a:pos x="22" y="400"/>
                    </a:cxn>
                    <a:cxn ang="0">
                      <a:pos x="66" y="474"/>
                    </a:cxn>
                    <a:cxn ang="0">
                      <a:pos x="128" y="530"/>
                    </a:cxn>
                    <a:cxn ang="0">
                      <a:pos x="176" y="556"/>
                    </a:cxn>
                    <a:cxn ang="0">
                      <a:pos x="258" y="578"/>
                    </a:cxn>
                    <a:cxn ang="0">
                      <a:pos x="344" y="576"/>
                    </a:cxn>
                    <a:cxn ang="0">
                      <a:pos x="402" y="560"/>
                    </a:cxn>
                    <a:cxn ang="0">
                      <a:pos x="476" y="516"/>
                    </a:cxn>
                    <a:cxn ang="0">
                      <a:pos x="532" y="454"/>
                    </a:cxn>
                    <a:cxn ang="0">
                      <a:pos x="560" y="406"/>
                    </a:cxn>
                    <a:cxn ang="0">
                      <a:pos x="582" y="324"/>
                    </a:cxn>
                    <a:cxn ang="0">
                      <a:pos x="580" y="238"/>
                    </a:cxn>
                    <a:cxn ang="0">
                      <a:pos x="352" y="496"/>
                    </a:cxn>
                    <a:cxn ang="0">
                      <a:pos x="308" y="502"/>
                    </a:cxn>
                    <a:cxn ang="0">
                      <a:pos x="246" y="498"/>
                    </a:cxn>
                    <a:cxn ang="0">
                      <a:pos x="188" y="478"/>
                    </a:cxn>
                    <a:cxn ang="0">
                      <a:pos x="154" y="454"/>
                    </a:cxn>
                    <a:cxn ang="0">
                      <a:pos x="114" y="408"/>
                    </a:cxn>
                    <a:cxn ang="0">
                      <a:pos x="86" y="350"/>
                    </a:cxn>
                    <a:cxn ang="0">
                      <a:pos x="78" y="308"/>
                    </a:cxn>
                    <a:cxn ang="0">
                      <a:pos x="82" y="246"/>
                    </a:cxn>
                    <a:cxn ang="0">
                      <a:pos x="104" y="188"/>
                    </a:cxn>
                    <a:cxn ang="0">
                      <a:pos x="128" y="154"/>
                    </a:cxn>
                    <a:cxn ang="0">
                      <a:pos x="174" y="112"/>
                    </a:cxn>
                    <a:cxn ang="0">
                      <a:pos x="232" y="86"/>
                    </a:cxn>
                    <a:cxn ang="0">
                      <a:pos x="274" y="78"/>
                    </a:cxn>
                    <a:cxn ang="0">
                      <a:pos x="338" y="82"/>
                    </a:cxn>
                    <a:cxn ang="0">
                      <a:pos x="396" y="104"/>
                    </a:cxn>
                    <a:cxn ang="0">
                      <a:pos x="430" y="126"/>
                    </a:cxn>
                    <a:cxn ang="0">
                      <a:pos x="470" y="174"/>
                    </a:cxn>
                    <a:cxn ang="0">
                      <a:pos x="498" y="232"/>
                    </a:cxn>
                    <a:cxn ang="0">
                      <a:pos x="506" y="274"/>
                    </a:cxn>
                    <a:cxn ang="0">
                      <a:pos x="502" y="336"/>
                    </a:cxn>
                    <a:cxn ang="0">
                      <a:pos x="480" y="394"/>
                    </a:cxn>
                    <a:cxn ang="0">
                      <a:pos x="456" y="426"/>
                    </a:cxn>
                    <a:cxn ang="0">
                      <a:pos x="410" y="468"/>
                    </a:cxn>
                    <a:cxn ang="0">
                      <a:pos x="352" y="496"/>
                    </a:cxn>
                  </a:cxnLst>
                  <a:rect l="0" t="0" r="r" b="b"/>
                  <a:pathLst>
                    <a:path w="584" h="580">
                      <a:moveTo>
                        <a:pt x="572" y="210"/>
                      </a:moveTo>
                      <a:lnTo>
                        <a:pt x="572" y="210"/>
                      </a:lnTo>
                      <a:lnTo>
                        <a:pt x="562" y="182"/>
                      </a:lnTo>
                      <a:lnTo>
                        <a:pt x="550" y="156"/>
                      </a:lnTo>
                      <a:lnTo>
                        <a:pt x="536" y="130"/>
                      </a:lnTo>
                      <a:lnTo>
                        <a:pt x="518" y="108"/>
                      </a:lnTo>
                      <a:lnTo>
                        <a:pt x="500" y="86"/>
                      </a:lnTo>
                      <a:lnTo>
                        <a:pt x="478" y="68"/>
                      </a:lnTo>
                      <a:lnTo>
                        <a:pt x="456" y="50"/>
                      </a:lnTo>
                      <a:lnTo>
                        <a:pt x="432" y="36"/>
                      </a:lnTo>
                      <a:lnTo>
                        <a:pt x="432" y="36"/>
                      </a:lnTo>
                      <a:lnTo>
                        <a:pt x="408" y="24"/>
                      </a:lnTo>
                      <a:lnTo>
                        <a:pt x="382" y="14"/>
                      </a:lnTo>
                      <a:lnTo>
                        <a:pt x="354" y="8"/>
                      </a:lnTo>
                      <a:lnTo>
                        <a:pt x="326" y="2"/>
                      </a:lnTo>
                      <a:lnTo>
                        <a:pt x="298" y="0"/>
                      </a:lnTo>
                      <a:lnTo>
                        <a:pt x="268" y="2"/>
                      </a:lnTo>
                      <a:lnTo>
                        <a:pt x="240" y="6"/>
                      </a:lnTo>
                      <a:lnTo>
                        <a:pt x="210" y="12"/>
                      </a:lnTo>
                      <a:lnTo>
                        <a:pt x="210" y="12"/>
                      </a:lnTo>
                      <a:lnTo>
                        <a:pt x="182" y="22"/>
                      </a:lnTo>
                      <a:lnTo>
                        <a:pt x="156" y="34"/>
                      </a:lnTo>
                      <a:lnTo>
                        <a:pt x="130" y="48"/>
                      </a:lnTo>
                      <a:lnTo>
                        <a:pt x="108" y="66"/>
                      </a:lnTo>
                      <a:lnTo>
                        <a:pt x="86" y="84"/>
                      </a:lnTo>
                      <a:lnTo>
                        <a:pt x="68" y="104"/>
                      </a:lnTo>
                      <a:lnTo>
                        <a:pt x="50" y="126"/>
                      </a:lnTo>
                      <a:lnTo>
                        <a:pt x="36" y="150"/>
                      </a:lnTo>
                      <a:lnTo>
                        <a:pt x="36" y="150"/>
                      </a:lnTo>
                      <a:lnTo>
                        <a:pt x="24" y="176"/>
                      </a:lnTo>
                      <a:lnTo>
                        <a:pt x="14" y="202"/>
                      </a:lnTo>
                      <a:lnTo>
                        <a:pt x="6" y="228"/>
                      </a:lnTo>
                      <a:lnTo>
                        <a:pt x="2" y="256"/>
                      </a:lnTo>
                      <a:lnTo>
                        <a:pt x="0" y="284"/>
                      </a:lnTo>
                      <a:lnTo>
                        <a:pt x="0" y="314"/>
                      </a:lnTo>
                      <a:lnTo>
                        <a:pt x="4" y="342"/>
                      </a:lnTo>
                      <a:lnTo>
                        <a:pt x="12" y="372"/>
                      </a:lnTo>
                      <a:lnTo>
                        <a:pt x="12" y="372"/>
                      </a:lnTo>
                      <a:lnTo>
                        <a:pt x="22" y="400"/>
                      </a:lnTo>
                      <a:lnTo>
                        <a:pt x="34" y="426"/>
                      </a:lnTo>
                      <a:lnTo>
                        <a:pt x="48" y="450"/>
                      </a:lnTo>
                      <a:lnTo>
                        <a:pt x="66" y="474"/>
                      </a:lnTo>
                      <a:lnTo>
                        <a:pt x="84" y="494"/>
                      </a:lnTo>
                      <a:lnTo>
                        <a:pt x="104" y="514"/>
                      </a:lnTo>
                      <a:lnTo>
                        <a:pt x="128" y="530"/>
                      </a:lnTo>
                      <a:lnTo>
                        <a:pt x="152" y="544"/>
                      </a:lnTo>
                      <a:lnTo>
                        <a:pt x="152" y="544"/>
                      </a:lnTo>
                      <a:lnTo>
                        <a:pt x="176" y="556"/>
                      </a:lnTo>
                      <a:lnTo>
                        <a:pt x="202" y="566"/>
                      </a:lnTo>
                      <a:lnTo>
                        <a:pt x="230" y="574"/>
                      </a:lnTo>
                      <a:lnTo>
                        <a:pt x="258" y="578"/>
                      </a:lnTo>
                      <a:lnTo>
                        <a:pt x="286" y="580"/>
                      </a:lnTo>
                      <a:lnTo>
                        <a:pt x="314" y="580"/>
                      </a:lnTo>
                      <a:lnTo>
                        <a:pt x="344" y="576"/>
                      </a:lnTo>
                      <a:lnTo>
                        <a:pt x="374" y="570"/>
                      </a:lnTo>
                      <a:lnTo>
                        <a:pt x="374" y="570"/>
                      </a:lnTo>
                      <a:lnTo>
                        <a:pt x="402" y="560"/>
                      </a:lnTo>
                      <a:lnTo>
                        <a:pt x="428" y="548"/>
                      </a:lnTo>
                      <a:lnTo>
                        <a:pt x="452" y="532"/>
                      </a:lnTo>
                      <a:lnTo>
                        <a:pt x="476" y="516"/>
                      </a:lnTo>
                      <a:lnTo>
                        <a:pt x="496" y="498"/>
                      </a:lnTo>
                      <a:lnTo>
                        <a:pt x="516" y="476"/>
                      </a:lnTo>
                      <a:lnTo>
                        <a:pt x="532" y="454"/>
                      </a:lnTo>
                      <a:lnTo>
                        <a:pt x="548" y="430"/>
                      </a:lnTo>
                      <a:lnTo>
                        <a:pt x="548" y="430"/>
                      </a:lnTo>
                      <a:lnTo>
                        <a:pt x="560" y="406"/>
                      </a:lnTo>
                      <a:lnTo>
                        <a:pt x="570" y="380"/>
                      </a:lnTo>
                      <a:lnTo>
                        <a:pt x="578" y="352"/>
                      </a:lnTo>
                      <a:lnTo>
                        <a:pt x="582" y="324"/>
                      </a:lnTo>
                      <a:lnTo>
                        <a:pt x="584" y="296"/>
                      </a:lnTo>
                      <a:lnTo>
                        <a:pt x="582" y="268"/>
                      </a:lnTo>
                      <a:lnTo>
                        <a:pt x="580" y="238"/>
                      </a:lnTo>
                      <a:lnTo>
                        <a:pt x="572" y="210"/>
                      </a:lnTo>
                      <a:lnTo>
                        <a:pt x="572" y="210"/>
                      </a:lnTo>
                      <a:close/>
                      <a:moveTo>
                        <a:pt x="352" y="496"/>
                      </a:moveTo>
                      <a:lnTo>
                        <a:pt x="352" y="496"/>
                      </a:lnTo>
                      <a:lnTo>
                        <a:pt x="330" y="500"/>
                      </a:lnTo>
                      <a:lnTo>
                        <a:pt x="308" y="502"/>
                      </a:lnTo>
                      <a:lnTo>
                        <a:pt x="288" y="504"/>
                      </a:lnTo>
                      <a:lnTo>
                        <a:pt x="266" y="502"/>
                      </a:lnTo>
                      <a:lnTo>
                        <a:pt x="246" y="498"/>
                      </a:lnTo>
                      <a:lnTo>
                        <a:pt x="226" y="494"/>
                      </a:lnTo>
                      <a:lnTo>
                        <a:pt x="206" y="486"/>
                      </a:lnTo>
                      <a:lnTo>
                        <a:pt x="188" y="478"/>
                      </a:lnTo>
                      <a:lnTo>
                        <a:pt x="188" y="478"/>
                      </a:lnTo>
                      <a:lnTo>
                        <a:pt x="170" y="466"/>
                      </a:lnTo>
                      <a:lnTo>
                        <a:pt x="154" y="454"/>
                      </a:lnTo>
                      <a:lnTo>
                        <a:pt x="140" y="440"/>
                      </a:lnTo>
                      <a:lnTo>
                        <a:pt x="126" y="424"/>
                      </a:lnTo>
                      <a:lnTo>
                        <a:pt x="114" y="408"/>
                      </a:lnTo>
                      <a:lnTo>
                        <a:pt x="102" y="390"/>
                      </a:lnTo>
                      <a:lnTo>
                        <a:pt x="94" y="370"/>
                      </a:lnTo>
                      <a:lnTo>
                        <a:pt x="86" y="350"/>
                      </a:lnTo>
                      <a:lnTo>
                        <a:pt x="86" y="350"/>
                      </a:lnTo>
                      <a:lnTo>
                        <a:pt x="82" y="328"/>
                      </a:lnTo>
                      <a:lnTo>
                        <a:pt x="78" y="308"/>
                      </a:lnTo>
                      <a:lnTo>
                        <a:pt x="78" y="286"/>
                      </a:lnTo>
                      <a:lnTo>
                        <a:pt x="80" y="266"/>
                      </a:lnTo>
                      <a:lnTo>
                        <a:pt x="82" y="246"/>
                      </a:lnTo>
                      <a:lnTo>
                        <a:pt x="88" y="226"/>
                      </a:lnTo>
                      <a:lnTo>
                        <a:pt x="96" y="206"/>
                      </a:lnTo>
                      <a:lnTo>
                        <a:pt x="104" y="188"/>
                      </a:lnTo>
                      <a:lnTo>
                        <a:pt x="104" y="188"/>
                      </a:lnTo>
                      <a:lnTo>
                        <a:pt x="114" y="170"/>
                      </a:lnTo>
                      <a:lnTo>
                        <a:pt x="128" y="154"/>
                      </a:lnTo>
                      <a:lnTo>
                        <a:pt x="142" y="138"/>
                      </a:lnTo>
                      <a:lnTo>
                        <a:pt x="156" y="126"/>
                      </a:lnTo>
                      <a:lnTo>
                        <a:pt x="174" y="112"/>
                      </a:lnTo>
                      <a:lnTo>
                        <a:pt x="192" y="102"/>
                      </a:lnTo>
                      <a:lnTo>
                        <a:pt x="212" y="94"/>
                      </a:lnTo>
                      <a:lnTo>
                        <a:pt x="232" y="86"/>
                      </a:lnTo>
                      <a:lnTo>
                        <a:pt x="232" y="86"/>
                      </a:lnTo>
                      <a:lnTo>
                        <a:pt x="254" y="82"/>
                      </a:lnTo>
                      <a:lnTo>
                        <a:pt x="274" y="78"/>
                      </a:lnTo>
                      <a:lnTo>
                        <a:pt x="296" y="78"/>
                      </a:lnTo>
                      <a:lnTo>
                        <a:pt x="316" y="78"/>
                      </a:lnTo>
                      <a:lnTo>
                        <a:pt x="338" y="82"/>
                      </a:lnTo>
                      <a:lnTo>
                        <a:pt x="358" y="88"/>
                      </a:lnTo>
                      <a:lnTo>
                        <a:pt x="376" y="94"/>
                      </a:lnTo>
                      <a:lnTo>
                        <a:pt x="396" y="104"/>
                      </a:lnTo>
                      <a:lnTo>
                        <a:pt x="396" y="104"/>
                      </a:lnTo>
                      <a:lnTo>
                        <a:pt x="412" y="114"/>
                      </a:lnTo>
                      <a:lnTo>
                        <a:pt x="430" y="126"/>
                      </a:lnTo>
                      <a:lnTo>
                        <a:pt x="444" y="140"/>
                      </a:lnTo>
                      <a:lnTo>
                        <a:pt x="458" y="156"/>
                      </a:lnTo>
                      <a:lnTo>
                        <a:pt x="470" y="174"/>
                      </a:lnTo>
                      <a:lnTo>
                        <a:pt x="482" y="192"/>
                      </a:lnTo>
                      <a:lnTo>
                        <a:pt x="490" y="210"/>
                      </a:lnTo>
                      <a:lnTo>
                        <a:pt x="498" y="232"/>
                      </a:lnTo>
                      <a:lnTo>
                        <a:pt x="498" y="232"/>
                      </a:lnTo>
                      <a:lnTo>
                        <a:pt x="502" y="252"/>
                      </a:lnTo>
                      <a:lnTo>
                        <a:pt x="506" y="274"/>
                      </a:lnTo>
                      <a:lnTo>
                        <a:pt x="506" y="294"/>
                      </a:lnTo>
                      <a:lnTo>
                        <a:pt x="504" y="316"/>
                      </a:lnTo>
                      <a:lnTo>
                        <a:pt x="502" y="336"/>
                      </a:lnTo>
                      <a:lnTo>
                        <a:pt x="496" y="356"/>
                      </a:lnTo>
                      <a:lnTo>
                        <a:pt x="488" y="374"/>
                      </a:lnTo>
                      <a:lnTo>
                        <a:pt x="480" y="394"/>
                      </a:lnTo>
                      <a:lnTo>
                        <a:pt x="480" y="394"/>
                      </a:lnTo>
                      <a:lnTo>
                        <a:pt x="468" y="410"/>
                      </a:lnTo>
                      <a:lnTo>
                        <a:pt x="456" y="426"/>
                      </a:lnTo>
                      <a:lnTo>
                        <a:pt x="442" y="442"/>
                      </a:lnTo>
                      <a:lnTo>
                        <a:pt x="426" y="456"/>
                      </a:lnTo>
                      <a:lnTo>
                        <a:pt x="410" y="468"/>
                      </a:lnTo>
                      <a:lnTo>
                        <a:pt x="392" y="478"/>
                      </a:lnTo>
                      <a:lnTo>
                        <a:pt x="372" y="488"/>
                      </a:lnTo>
                      <a:lnTo>
                        <a:pt x="352" y="496"/>
                      </a:lnTo>
                      <a:lnTo>
                        <a:pt x="352" y="49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/>
                    </a:gs>
                    <a:gs pos="45000">
                      <a:srgbClr val="FFFFFF"/>
                    </a:gs>
                    <a:gs pos="100000">
                      <a:srgbClr val="494949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600" dirty="0"/>
                </a:p>
              </p:txBody>
            </p:sp>
          </p:grpSp>
        </p:grpSp>
        <p:pic>
          <p:nvPicPr>
            <p:cNvPr id="7" name="Picture 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E0DE5E8-4234-421F-8840-4F2B5F3D3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423" y="1486717"/>
              <a:ext cx="731520" cy="731520"/>
            </a:xfrm>
            <a:prstGeom prst="rect">
              <a:avLst/>
            </a:prstGeom>
          </p:spPr>
        </p:pic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BBAE648-72B6-0876-F66B-96BC097EBE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</p:spTree>
    <p:extLst>
      <p:ext uri="{BB962C8B-B14F-4D97-AF65-F5344CB8AC3E}">
        <p14:creationId xmlns:p14="http://schemas.microsoft.com/office/powerpoint/2010/main" val="203183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D5020-E8DC-4AA3-8A47-D7853C7DF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the Dots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36B984-62BF-41BF-9672-C509E60CB6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29B7E-E137-4E9E-A1ED-783AAA5DD9E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5485F7-0BC1-4948-836F-3C019070A922}"/>
              </a:ext>
            </a:extLst>
          </p:cNvPr>
          <p:cNvSpPr/>
          <p:nvPr/>
        </p:nvSpPr>
        <p:spPr>
          <a:xfrm>
            <a:off x="1787629" y="2340858"/>
            <a:ext cx="1232296" cy="822960"/>
          </a:xfrm>
          <a:custGeom>
            <a:avLst/>
            <a:gdLst>
              <a:gd name="connsiteX0" fmla="*/ 0 w 1232296"/>
              <a:gd name="connsiteY0" fmla="*/ 113498 h 1134984"/>
              <a:gd name="connsiteX1" fmla="*/ 113498 w 1232296"/>
              <a:gd name="connsiteY1" fmla="*/ 0 h 1134984"/>
              <a:gd name="connsiteX2" fmla="*/ 1118798 w 1232296"/>
              <a:gd name="connsiteY2" fmla="*/ 0 h 1134984"/>
              <a:gd name="connsiteX3" fmla="*/ 1232296 w 1232296"/>
              <a:gd name="connsiteY3" fmla="*/ 113498 h 1134984"/>
              <a:gd name="connsiteX4" fmla="*/ 1232296 w 1232296"/>
              <a:gd name="connsiteY4" fmla="*/ 1021486 h 1134984"/>
              <a:gd name="connsiteX5" fmla="*/ 1118798 w 1232296"/>
              <a:gd name="connsiteY5" fmla="*/ 1134984 h 1134984"/>
              <a:gd name="connsiteX6" fmla="*/ 113498 w 1232296"/>
              <a:gd name="connsiteY6" fmla="*/ 1134984 h 1134984"/>
              <a:gd name="connsiteX7" fmla="*/ 0 w 1232296"/>
              <a:gd name="connsiteY7" fmla="*/ 1021486 h 1134984"/>
              <a:gd name="connsiteX8" fmla="*/ 0 w 1232296"/>
              <a:gd name="connsiteY8" fmla="*/ 113498 h 113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2296" h="1134984">
                <a:moveTo>
                  <a:pt x="0" y="113498"/>
                </a:moveTo>
                <a:cubicBezTo>
                  <a:pt x="0" y="50815"/>
                  <a:pt x="50815" y="0"/>
                  <a:pt x="113498" y="0"/>
                </a:cubicBezTo>
                <a:lnTo>
                  <a:pt x="1118798" y="0"/>
                </a:lnTo>
                <a:cubicBezTo>
                  <a:pt x="1181481" y="0"/>
                  <a:pt x="1232296" y="50815"/>
                  <a:pt x="1232296" y="113498"/>
                </a:cubicBezTo>
                <a:lnTo>
                  <a:pt x="1232296" y="1021486"/>
                </a:lnTo>
                <a:cubicBezTo>
                  <a:pt x="1232296" y="1084169"/>
                  <a:pt x="1181481" y="1134984"/>
                  <a:pt x="1118798" y="1134984"/>
                </a:cubicBezTo>
                <a:lnTo>
                  <a:pt x="113498" y="1134984"/>
                </a:lnTo>
                <a:cubicBezTo>
                  <a:pt x="50815" y="1134984"/>
                  <a:pt x="0" y="1084169"/>
                  <a:pt x="0" y="1021486"/>
                </a:cubicBezTo>
                <a:lnTo>
                  <a:pt x="0" y="11349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8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013" tIns="98013" rIns="98013" bIns="9801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Efficiency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8CA32CA-6B7E-4D5F-BF66-326F0012BBB1}"/>
              </a:ext>
            </a:extLst>
          </p:cNvPr>
          <p:cNvSpPr/>
          <p:nvPr/>
        </p:nvSpPr>
        <p:spPr>
          <a:xfrm>
            <a:off x="1787629" y="3456749"/>
            <a:ext cx="1232296" cy="1134984"/>
          </a:xfrm>
          <a:custGeom>
            <a:avLst/>
            <a:gdLst>
              <a:gd name="connsiteX0" fmla="*/ 0 w 1232296"/>
              <a:gd name="connsiteY0" fmla="*/ 113498 h 1134984"/>
              <a:gd name="connsiteX1" fmla="*/ 113498 w 1232296"/>
              <a:gd name="connsiteY1" fmla="*/ 0 h 1134984"/>
              <a:gd name="connsiteX2" fmla="*/ 1118798 w 1232296"/>
              <a:gd name="connsiteY2" fmla="*/ 0 h 1134984"/>
              <a:gd name="connsiteX3" fmla="*/ 1232296 w 1232296"/>
              <a:gd name="connsiteY3" fmla="*/ 113498 h 1134984"/>
              <a:gd name="connsiteX4" fmla="*/ 1232296 w 1232296"/>
              <a:gd name="connsiteY4" fmla="*/ 1021486 h 1134984"/>
              <a:gd name="connsiteX5" fmla="*/ 1118798 w 1232296"/>
              <a:gd name="connsiteY5" fmla="*/ 1134984 h 1134984"/>
              <a:gd name="connsiteX6" fmla="*/ 113498 w 1232296"/>
              <a:gd name="connsiteY6" fmla="*/ 1134984 h 1134984"/>
              <a:gd name="connsiteX7" fmla="*/ 0 w 1232296"/>
              <a:gd name="connsiteY7" fmla="*/ 1021486 h 1134984"/>
              <a:gd name="connsiteX8" fmla="*/ 0 w 1232296"/>
              <a:gd name="connsiteY8" fmla="*/ 113498 h 113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2296" h="1134984">
                <a:moveTo>
                  <a:pt x="0" y="113498"/>
                </a:moveTo>
                <a:cubicBezTo>
                  <a:pt x="0" y="50815"/>
                  <a:pt x="50815" y="0"/>
                  <a:pt x="113498" y="0"/>
                </a:cubicBezTo>
                <a:lnTo>
                  <a:pt x="1118798" y="0"/>
                </a:lnTo>
                <a:cubicBezTo>
                  <a:pt x="1181481" y="0"/>
                  <a:pt x="1232296" y="50815"/>
                  <a:pt x="1232296" y="113498"/>
                </a:cubicBezTo>
                <a:lnTo>
                  <a:pt x="1232296" y="1021486"/>
                </a:lnTo>
                <a:cubicBezTo>
                  <a:pt x="1232296" y="1084169"/>
                  <a:pt x="1181481" y="1134984"/>
                  <a:pt x="1118798" y="1134984"/>
                </a:cubicBezTo>
                <a:lnTo>
                  <a:pt x="113498" y="1134984"/>
                </a:lnTo>
                <a:cubicBezTo>
                  <a:pt x="50815" y="1134984"/>
                  <a:pt x="0" y="1084169"/>
                  <a:pt x="0" y="1021486"/>
                </a:cubicBezTo>
                <a:lnTo>
                  <a:pt x="0" y="11349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7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013" tIns="98013" rIns="98013" bIns="9801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Level 0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2975F91-CE8B-411F-A0B9-DFD4CBC59584}"/>
              </a:ext>
            </a:extLst>
          </p:cNvPr>
          <p:cNvSpPr/>
          <p:nvPr/>
        </p:nvSpPr>
        <p:spPr>
          <a:xfrm>
            <a:off x="3226951" y="2340858"/>
            <a:ext cx="5239726" cy="822960"/>
          </a:xfrm>
          <a:custGeom>
            <a:avLst/>
            <a:gdLst>
              <a:gd name="connsiteX0" fmla="*/ 0 w 5239726"/>
              <a:gd name="connsiteY0" fmla="*/ 113498 h 1134984"/>
              <a:gd name="connsiteX1" fmla="*/ 113498 w 5239726"/>
              <a:gd name="connsiteY1" fmla="*/ 0 h 1134984"/>
              <a:gd name="connsiteX2" fmla="*/ 5126228 w 5239726"/>
              <a:gd name="connsiteY2" fmla="*/ 0 h 1134984"/>
              <a:gd name="connsiteX3" fmla="*/ 5239726 w 5239726"/>
              <a:gd name="connsiteY3" fmla="*/ 113498 h 1134984"/>
              <a:gd name="connsiteX4" fmla="*/ 5239726 w 5239726"/>
              <a:gd name="connsiteY4" fmla="*/ 1021486 h 1134984"/>
              <a:gd name="connsiteX5" fmla="*/ 5126228 w 5239726"/>
              <a:gd name="connsiteY5" fmla="*/ 1134984 h 1134984"/>
              <a:gd name="connsiteX6" fmla="*/ 113498 w 5239726"/>
              <a:gd name="connsiteY6" fmla="*/ 1134984 h 1134984"/>
              <a:gd name="connsiteX7" fmla="*/ 0 w 5239726"/>
              <a:gd name="connsiteY7" fmla="*/ 1021486 h 1134984"/>
              <a:gd name="connsiteX8" fmla="*/ 0 w 5239726"/>
              <a:gd name="connsiteY8" fmla="*/ 113498 h 113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9726" h="1134984">
                <a:moveTo>
                  <a:pt x="0" y="113498"/>
                </a:moveTo>
                <a:cubicBezTo>
                  <a:pt x="0" y="50815"/>
                  <a:pt x="50815" y="0"/>
                  <a:pt x="113498" y="0"/>
                </a:cubicBezTo>
                <a:lnTo>
                  <a:pt x="5126228" y="0"/>
                </a:lnTo>
                <a:cubicBezTo>
                  <a:pt x="5188911" y="0"/>
                  <a:pt x="5239726" y="50815"/>
                  <a:pt x="5239726" y="113498"/>
                </a:cubicBezTo>
                <a:lnTo>
                  <a:pt x="5239726" y="1021486"/>
                </a:lnTo>
                <a:cubicBezTo>
                  <a:pt x="5239726" y="1084169"/>
                  <a:pt x="5188911" y="1134984"/>
                  <a:pt x="5126228" y="1134984"/>
                </a:cubicBezTo>
                <a:lnTo>
                  <a:pt x="113498" y="1134984"/>
                </a:lnTo>
                <a:cubicBezTo>
                  <a:pt x="50815" y="1134984"/>
                  <a:pt x="0" y="1084169"/>
                  <a:pt x="0" y="1021486"/>
                </a:cubicBezTo>
                <a:lnTo>
                  <a:pt x="0" y="113498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8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013" tIns="98013" rIns="98013" bIns="9801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Effectiveness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FD7FF0A-CBCD-4889-8DBD-DF05198350F3}"/>
              </a:ext>
            </a:extLst>
          </p:cNvPr>
          <p:cNvSpPr/>
          <p:nvPr/>
        </p:nvSpPr>
        <p:spPr>
          <a:xfrm>
            <a:off x="3226951" y="3456749"/>
            <a:ext cx="1232296" cy="1134984"/>
          </a:xfrm>
          <a:custGeom>
            <a:avLst/>
            <a:gdLst>
              <a:gd name="connsiteX0" fmla="*/ 0 w 1232296"/>
              <a:gd name="connsiteY0" fmla="*/ 113498 h 1134984"/>
              <a:gd name="connsiteX1" fmla="*/ 113498 w 1232296"/>
              <a:gd name="connsiteY1" fmla="*/ 0 h 1134984"/>
              <a:gd name="connsiteX2" fmla="*/ 1118798 w 1232296"/>
              <a:gd name="connsiteY2" fmla="*/ 0 h 1134984"/>
              <a:gd name="connsiteX3" fmla="*/ 1232296 w 1232296"/>
              <a:gd name="connsiteY3" fmla="*/ 113498 h 1134984"/>
              <a:gd name="connsiteX4" fmla="*/ 1232296 w 1232296"/>
              <a:gd name="connsiteY4" fmla="*/ 1021486 h 1134984"/>
              <a:gd name="connsiteX5" fmla="*/ 1118798 w 1232296"/>
              <a:gd name="connsiteY5" fmla="*/ 1134984 h 1134984"/>
              <a:gd name="connsiteX6" fmla="*/ 113498 w 1232296"/>
              <a:gd name="connsiteY6" fmla="*/ 1134984 h 1134984"/>
              <a:gd name="connsiteX7" fmla="*/ 0 w 1232296"/>
              <a:gd name="connsiteY7" fmla="*/ 1021486 h 1134984"/>
              <a:gd name="connsiteX8" fmla="*/ 0 w 1232296"/>
              <a:gd name="connsiteY8" fmla="*/ 113498 h 113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2296" h="1134984">
                <a:moveTo>
                  <a:pt x="0" y="113498"/>
                </a:moveTo>
                <a:cubicBezTo>
                  <a:pt x="0" y="50815"/>
                  <a:pt x="50815" y="0"/>
                  <a:pt x="113498" y="0"/>
                </a:cubicBezTo>
                <a:lnTo>
                  <a:pt x="1118798" y="0"/>
                </a:lnTo>
                <a:cubicBezTo>
                  <a:pt x="1181481" y="0"/>
                  <a:pt x="1232296" y="50815"/>
                  <a:pt x="1232296" y="113498"/>
                </a:cubicBezTo>
                <a:lnTo>
                  <a:pt x="1232296" y="1021486"/>
                </a:lnTo>
                <a:cubicBezTo>
                  <a:pt x="1232296" y="1084169"/>
                  <a:pt x="1181481" y="1134984"/>
                  <a:pt x="1118798" y="1134984"/>
                </a:cubicBezTo>
                <a:lnTo>
                  <a:pt x="113498" y="1134984"/>
                </a:lnTo>
                <a:cubicBezTo>
                  <a:pt x="50815" y="1134984"/>
                  <a:pt x="0" y="1084169"/>
                  <a:pt x="0" y="1021486"/>
                </a:cubicBezTo>
                <a:lnTo>
                  <a:pt x="0" y="113498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7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013" tIns="98013" rIns="98013" bIns="9801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Level 1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916524-64C8-4E22-A56C-8F21E7DFACCD}"/>
              </a:ext>
            </a:extLst>
          </p:cNvPr>
          <p:cNvSpPr/>
          <p:nvPr/>
        </p:nvSpPr>
        <p:spPr>
          <a:xfrm>
            <a:off x="4562761" y="3456749"/>
            <a:ext cx="1232296" cy="1134984"/>
          </a:xfrm>
          <a:custGeom>
            <a:avLst/>
            <a:gdLst>
              <a:gd name="connsiteX0" fmla="*/ 0 w 1232296"/>
              <a:gd name="connsiteY0" fmla="*/ 113498 h 1134984"/>
              <a:gd name="connsiteX1" fmla="*/ 113498 w 1232296"/>
              <a:gd name="connsiteY1" fmla="*/ 0 h 1134984"/>
              <a:gd name="connsiteX2" fmla="*/ 1118798 w 1232296"/>
              <a:gd name="connsiteY2" fmla="*/ 0 h 1134984"/>
              <a:gd name="connsiteX3" fmla="*/ 1232296 w 1232296"/>
              <a:gd name="connsiteY3" fmla="*/ 113498 h 1134984"/>
              <a:gd name="connsiteX4" fmla="*/ 1232296 w 1232296"/>
              <a:gd name="connsiteY4" fmla="*/ 1021486 h 1134984"/>
              <a:gd name="connsiteX5" fmla="*/ 1118798 w 1232296"/>
              <a:gd name="connsiteY5" fmla="*/ 1134984 h 1134984"/>
              <a:gd name="connsiteX6" fmla="*/ 113498 w 1232296"/>
              <a:gd name="connsiteY6" fmla="*/ 1134984 h 1134984"/>
              <a:gd name="connsiteX7" fmla="*/ 0 w 1232296"/>
              <a:gd name="connsiteY7" fmla="*/ 1021486 h 1134984"/>
              <a:gd name="connsiteX8" fmla="*/ 0 w 1232296"/>
              <a:gd name="connsiteY8" fmla="*/ 113498 h 113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2296" h="1134984">
                <a:moveTo>
                  <a:pt x="0" y="113498"/>
                </a:moveTo>
                <a:cubicBezTo>
                  <a:pt x="0" y="50815"/>
                  <a:pt x="50815" y="0"/>
                  <a:pt x="113498" y="0"/>
                </a:cubicBezTo>
                <a:lnTo>
                  <a:pt x="1118798" y="0"/>
                </a:lnTo>
                <a:cubicBezTo>
                  <a:pt x="1181481" y="0"/>
                  <a:pt x="1232296" y="50815"/>
                  <a:pt x="1232296" y="113498"/>
                </a:cubicBezTo>
                <a:lnTo>
                  <a:pt x="1232296" y="1021486"/>
                </a:lnTo>
                <a:cubicBezTo>
                  <a:pt x="1232296" y="1084169"/>
                  <a:pt x="1181481" y="1134984"/>
                  <a:pt x="1118798" y="1134984"/>
                </a:cubicBezTo>
                <a:lnTo>
                  <a:pt x="113498" y="1134984"/>
                </a:lnTo>
                <a:cubicBezTo>
                  <a:pt x="50815" y="1134984"/>
                  <a:pt x="0" y="1084169"/>
                  <a:pt x="0" y="1021486"/>
                </a:cubicBezTo>
                <a:lnTo>
                  <a:pt x="0" y="113498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7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013" tIns="98013" rIns="98013" bIns="9801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Level 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2BFA9DA-9DBD-468B-BEC7-05D195C58901}"/>
              </a:ext>
            </a:extLst>
          </p:cNvPr>
          <p:cNvSpPr/>
          <p:nvPr/>
        </p:nvSpPr>
        <p:spPr>
          <a:xfrm>
            <a:off x="5898571" y="3456749"/>
            <a:ext cx="1232296" cy="1134984"/>
          </a:xfrm>
          <a:custGeom>
            <a:avLst/>
            <a:gdLst>
              <a:gd name="connsiteX0" fmla="*/ 0 w 1232296"/>
              <a:gd name="connsiteY0" fmla="*/ 113498 h 1134984"/>
              <a:gd name="connsiteX1" fmla="*/ 113498 w 1232296"/>
              <a:gd name="connsiteY1" fmla="*/ 0 h 1134984"/>
              <a:gd name="connsiteX2" fmla="*/ 1118798 w 1232296"/>
              <a:gd name="connsiteY2" fmla="*/ 0 h 1134984"/>
              <a:gd name="connsiteX3" fmla="*/ 1232296 w 1232296"/>
              <a:gd name="connsiteY3" fmla="*/ 113498 h 1134984"/>
              <a:gd name="connsiteX4" fmla="*/ 1232296 w 1232296"/>
              <a:gd name="connsiteY4" fmla="*/ 1021486 h 1134984"/>
              <a:gd name="connsiteX5" fmla="*/ 1118798 w 1232296"/>
              <a:gd name="connsiteY5" fmla="*/ 1134984 h 1134984"/>
              <a:gd name="connsiteX6" fmla="*/ 113498 w 1232296"/>
              <a:gd name="connsiteY6" fmla="*/ 1134984 h 1134984"/>
              <a:gd name="connsiteX7" fmla="*/ 0 w 1232296"/>
              <a:gd name="connsiteY7" fmla="*/ 1021486 h 1134984"/>
              <a:gd name="connsiteX8" fmla="*/ 0 w 1232296"/>
              <a:gd name="connsiteY8" fmla="*/ 113498 h 113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2296" h="1134984">
                <a:moveTo>
                  <a:pt x="0" y="113498"/>
                </a:moveTo>
                <a:cubicBezTo>
                  <a:pt x="0" y="50815"/>
                  <a:pt x="50815" y="0"/>
                  <a:pt x="113498" y="0"/>
                </a:cubicBezTo>
                <a:lnTo>
                  <a:pt x="1118798" y="0"/>
                </a:lnTo>
                <a:cubicBezTo>
                  <a:pt x="1181481" y="0"/>
                  <a:pt x="1232296" y="50815"/>
                  <a:pt x="1232296" y="113498"/>
                </a:cubicBezTo>
                <a:lnTo>
                  <a:pt x="1232296" y="1021486"/>
                </a:lnTo>
                <a:cubicBezTo>
                  <a:pt x="1232296" y="1084169"/>
                  <a:pt x="1181481" y="1134984"/>
                  <a:pt x="1118798" y="1134984"/>
                </a:cubicBezTo>
                <a:lnTo>
                  <a:pt x="113498" y="1134984"/>
                </a:lnTo>
                <a:cubicBezTo>
                  <a:pt x="50815" y="1134984"/>
                  <a:pt x="0" y="1084169"/>
                  <a:pt x="0" y="1021486"/>
                </a:cubicBezTo>
                <a:lnTo>
                  <a:pt x="0" y="113498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7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013" tIns="98013" rIns="98013" bIns="9801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Level 3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7FBBD8-6503-4EBA-AE91-54D9FADB8347}"/>
              </a:ext>
            </a:extLst>
          </p:cNvPr>
          <p:cNvSpPr/>
          <p:nvPr/>
        </p:nvSpPr>
        <p:spPr>
          <a:xfrm>
            <a:off x="7234381" y="3456749"/>
            <a:ext cx="1232296" cy="1134984"/>
          </a:xfrm>
          <a:custGeom>
            <a:avLst/>
            <a:gdLst>
              <a:gd name="connsiteX0" fmla="*/ 0 w 1232296"/>
              <a:gd name="connsiteY0" fmla="*/ 113498 h 1134984"/>
              <a:gd name="connsiteX1" fmla="*/ 113498 w 1232296"/>
              <a:gd name="connsiteY1" fmla="*/ 0 h 1134984"/>
              <a:gd name="connsiteX2" fmla="*/ 1118798 w 1232296"/>
              <a:gd name="connsiteY2" fmla="*/ 0 h 1134984"/>
              <a:gd name="connsiteX3" fmla="*/ 1232296 w 1232296"/>
              <a:gd name="connsiteY3" fmla="*/ 113498 h 1134984"/>
              <a:gd name="connsiteX4" fmla="*/ 1232296 w 1232296"/>
              <a:gd name="connsiteY4" fmla="*/ 1021486 h 1134984"/>
              <a:gd name="connsiteX5" fmla="*/ 1118798 w 1232296"/>
              <a:gd name="connsiteY5" fmla="*/ 1134984 h 1134984"/>
              <a:gd name="connsiteX6" fmla="*/ 113498 w 1232296"/>
              <a:gd name="connsiteY6" fmla="*/ 1134984 h 1134984"/>
              <a:gd name="connsiteX7" fmla="*/ 0 w 1232296"/>
              <a:gd name="connsiteY7" fmla="*/ 1021486 h 1134984"/>
              <a:gd name="connsiteX8" fmla="*/ 0 w 1232296"/>
              <a:gd name="connsiteY8" fmla="*/ 113498 h 113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2296" h="1134984">
                <a:moveTo>
                  <a:pt x="0" y="113498"/>
                </a:moveTo>
                <a:cubicBezTo>
                  <a:pt x="0" y="50815"/>
                  <a:pt x="50815" y="0"/>
                  <a:pt x="113498" y="0"/>
                </a:cubicBezTo>
                <a:lnTo>
                  <a:pt x="1118798" y="0"/>
                </a:lnTo>
                <a:cubicBezTo>
                  <a:pt x="1181481" y="0"/>
                  <a:pt x="1232296" y="50815"/>
                  <a:pt x="1232296" y="113498"/>
                </a:cubicBezTo>
                <a:lnTo>
                  <a:pt x="1232296" y="1021486"/>
                </a:lnTo>
                <a:cubicBezTo>
                  <a:pt x="1232296" y="1084169"/>
                  <a:pt x="1181481" y="1134984"/>
                  <a:pt x="1118798" y="1134984"/>
                </a:cubicBezTo>
                <a:lnTo>
                  <a:pt x="113498" y="1134984"/>
                </a:lnTo>
                <a:cubicBezTo>
                  <a:pt x="50815" y="1134984"/>
                  <a:pt x="0" y="1084169"/>
                  <a:pt x="0" y="1021486"/>
                </a:cubicBezTo>
                <a:lnTo>
                  <a:pt x="0" y="113498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7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013" tIns="98013" rIns="98013" bIns="9801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Level 5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A0762C-3E38-4B50-9784-C5E77517FC29}"/>
              </a:ext>
            </a:extLst>
          </p:cNvPr>
          <p:cNvSpPr/>
          <p:nvPr/>
        </p:nvSpPr>
        <p:spPr>
          <a:xfrm>
            <a:off x="8673704" y="2340858"/>
            <a:ext cx="1232296" cy="822960"/>
          </a:xfrm>
          <a:custGeom>
            <a:avLst/>
            <a:gdLst>
              <a:gd name="connsiteX0" fmla="*/ 0 w 1232296"/>
              <a:gd name="connsiteY0" fmla="*/ 113498 h 1134984"/>
              <a:gd name="connsiteX1" fmla="*/ 113498 w 1232296"/>
              <a:gd name="connsiteY1" fmla="*/ 0 h 1134984"/>
              <a:gd name="connsiteX2" fmla="*/ 1118798 w 1232296"/>
              <a:gd name="connsiteY2" fmla="*/ 0 h 1134984"/>
              <a:gd name="connsiteX3" fmla="*/ 1232296 w 1232296"/>
              <a:gd name="connsiteY3" fmla="*/ 113498 h 1134984"/>
              <a:gd name="connsiteX4" fmla="*/ 1232296 w 1232296"/>
              <a:gd name="connsiteY4" fmla="*/ 1021486 h 1134984"/>
              <a:gd name="connsiteX5" fmla="*/ 1118798 w 1232296"/>
              <a:gd name="connsiteY5" fmla="*/ 1134984 h 1134984"/>
              <a:gd name="connsiteX6" fmla="*/ 113498 w 1232296"/>
              <a:gd name="connsiteY6" fmla="*/ 1134984 h 1134984"/>
              <a:gd name="connsiteX7" fmla="*/ 0 w 1232296"/>
              <a:gd name="connsiteY7" fmla="*/ 1021486 h 1134984"/>
              <a:gd name="connsiteX8" fmla="*/ 0 w 1232296"/>
              <a:gd name="connsiteY8" fmla="*/ 113498 h 113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2296" h="1134984">
                <a:moveTo>
                  <a:pt x="0" y="113498"/>
                </a:moveTo>
                <a:cubicBezTo>
                  <a:pt x="0" y="50815"/>
                  <a:pt x="50815" y="0"/>
                  <a:pt x="113498" y="0"/>
                </a:cubicBezTo>
                <a:lnTo>
                  <a:pt x="1118798" y="0"/>
                </a:lnTo>
                <a:cubicBezTo>
                  <a:pt x="1181481" y="0"/>
                  <a:pt x="1232296" y="50815"/>
                  <a:pt x="1232296" y="113498"/>
                </a:cubicBezTo>
                <a:lnTo>
                  <a:pt x="1232296" y="1021486"/>
                </a:lnTo>
                <a:cubicBezTo>
                  <a:pt x="1232296" y="1084169"/>
                  <a:pt x="1181481" y="1134984"/>
                  <a:pt x="1118798" y="1134984"/>
                </a:cubicBezTo>
                <a:lnTo>
                  <a:pt x="113498" y="1134984"/>
                </a:lnTo>
                <a:cubicBezTo>
                  <a:pt x="50815" y="1134984"/>
                  <a:pt x="0" y="1084169"/>
                  <a:pt x="0" y="1021486"/>
                </a:cubicBezTo>
                <a:lnTo>
                  <a:pt x="0" y="1134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8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013" tIns="98013" rIns="98013" bIns="9801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Outcome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A28FD9-E492-415E-806C-E47DBAFEAED9}"/>
              </a:ext>
            </a:extLst>
          </p:cNvPr>
          <p:cNvSpPr/>
          <p:nvPr/>
        </p:nvSpPr>
        <p:spPr>
          <a:xfrm>
            <a:off x="8673704" y="3456749"/>
            <a:ext cx="1232296" cy="1134984"/>
          </a:xfrm>
          <a:custGeom>
            <a:avLst/>
            <a:gdLst>
              <a:gd name="connsiteX0" fmla="*/ 0 w 1232296"/>
              <a:gd name="connsiteY0" fmla="*/ 113498 h 1134984"/>
              <a:gd name="connsiteX1" fmla="*/ 113498 w 1232296"/>
              <a:gd name="connsiteY1" fmla="*/ 0 h 1134984"/>
              <a:gd name="connsiteX2" fmla="*/ 1118798 w 1232296"/>
              <a:gd name="connsiteY2" fmla="*/ 0 h 1134984"/>
              <a:gd name="connsiteX3" fmla="*/ 1232296 w 1232296"/>
              <a:gd name="connsiteY3" fmla="*/ 113498 h 1134984"/>
              <a:gd name="connsiteX4" fmla="*/ 1232296 w 1232296"/>
              <a:gd name="connsiteY4" fmla="*/ 1021486 h 1134984"/>
              <a:gd name="connsiteX5" fmla="*/ 1118798 w 1232296"/>
              <a:gd name="connsiteY5" fmla="*/ 1134984 h 1134984"/>
              <a:gd name="connsiteX6" fmla="*/ 113498 w 1232296"/>
              <a:gd name="connsiteY6" fmla="*/ 1134984 h 1134984"/>
              <a:gd name="connsiteX7" fmla="*/ 0 w 1232296"/>
              <a:gd name="connsiteY7" fmla="*/ 1021486 h 1134984"/>
              <a:gd name="connsiteX8" fmla="*/ 0 w 1232296"/>
              <a:gd name="connsiteY8" fmla="*/ 113498 h 113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2296" h="1134984">
                <a:moveTo>
                  <a:pt x="0" y="113498"/>
                </a:moveTo>
                <a:cubicBezTo>
                  <a:pt x="0" y="50815"/>
                  <a:pt x="50815" y="0"/>
                  <a:pt x="113498" y="0"/>
                </a:cubicBezTo>
                <a:lnTo>
                  <a:pt x="1118798" y="0"/>
                </a:lnTo>
                <a:cubicBezTo>
                  <a:pt x="1181481" y="0"/>
                  <a:pt x="1232296" y="50815"/>
                  <a:pt x="1232296" y="113498"/>
                </a:cubicBezTo>
                <a:lnTo>
                  <a:pt x="1232296" y="1021486"/>
                </a:lnTo>
                <a:cubicBezTo>
                  <a:pt x="1232296" y="1084169"/>
                  <a:pt x="1181481" y="1134984"/>
                  <a:pt x="1118798" y="1134984"/>
                </a:cubicBezTo>
                <a:lnTo>
                  <a:pt x="113498" y="1134984"/>
                </a:lnTo>
                <a:cubicBezTo>
                  <a:pt x="50815" y="1134984"/>
                  <a:pt x="0" y="1084169"/>
                  <a:pt x="0" y="1021486"/>
                </a:cubicBezTo>
                <a:lnTo>
                  <a:pt x="0" y="1134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7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013" tIns="98013" rIns="98013" bIns="9801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Level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75C975-EFE3-407F-B350-1C871D5EB6FC}"/>
              </a:ext>
            </a:extLst>
          </p:cNvPr>
          <p:cNvSpPr txBox="1"/>
          <p:nvPr/>
        </p:nvSpPr>
        <p:spPr>
          <a:xfrm>
            <a:off x="1809417" y="4671536"/>
            <a:ext cx="118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Activity measures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D0512C-A07B-49BE-B8D5-52A509886BB1}"/>
              </a:ext>
            </a:extLst>
          </p:cNvPr>
          <p:cNvSpPr txBox="1"/>
          <p:nvPr/>
        </p:nvSpPr>
        <p:spPr>
          <a:xfrm>
            <a:off x="3248739" y="4671536"/>
            <a:ext cx="118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Reaction, recommend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281315-EBC2-4DAC-BF97-D76F0926FF7F}"/>
              </a:ext>
            </a:extLst>
          </p:cNvPr>
          <p:cNvSpPr txBox="1"/>
          <p:nvPr/>
        </p:nvSpPr>
        <p:spPr>
          <a:xfrm>
            <a:off x="4584549" y="4671536"/>
            <a:ext cx="1188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Learning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5A9882-2A00-4D3F-BA57-AC6D22F64A76}"/>
              </a:ext>
            </a:extLst>
          </p:cNvPr>
          <p:cNvSpPr txBox="1"/>
          <p:nvPr/>
        </p:nvSpPr>
        <p:spPr>
          <a:xfrm>
            <a:off x="7256169" y="4671536"/>
            <a:ext cx="1188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ROI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B5E851-D3F4-4459-81DE-08B16E3E175A}"/>
              </a:ext>
            </a:extLst>
          </p:cNvPr>
          <p:cNvSpPr txBox="1"/>
          <p:nvPr/>
        </p:nvSpPr>
        <p:spPr>
          <a:xfrm>
            <a:off x="5920359" y="4671536"/>
            <a:ext cx="1188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Application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64F715-4A93-4A5D-9442-084A7E18F5F0}"/>
              </a:ext>
            </a:extLst>
          </p:cNvPr>
          <p:cNvSpPr txBox="1"/>
          <p:nvPr/>
        </p:nvSpPr>
        <p:spPr>
          <a:xfrm>
            <a:off x="8695492" y="4671536"/>
            <a:ext cx="118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Business impact</a:t>
            </a:r>
          </a:p>
        </p:txBody>
      </p:sp>
      <p:pic>
        <p:nvPicPr>
          <p:cNvPr id="22" name="Graphic 21" descr="Rating with solid fill">
            <a:extLst>
              <a:ext uri="{FF2B5EF4-FFF2-40B4-BE49-F238E27FC236}">
                <a16:creationId xmlns:a16="http://schemas.microsoft.com/office/drawing/2014/main" id="{FED41BEB-28E2-40D7-9B28-0BDB750C1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7509" y="1609338"/>
            <a:ext cx="731520" cy="731520"/>
          </a:xfrm>
          <a:prstGeom prst="rect">
            <a:avLst/>
          </a:prstGeom>
        </p:spPr>
      </p:pic>
      <p:pic>
        <p:nvPicPr>
          <p:cNvPr id="23" name="Graphic 22" descr="Bar graph with upward trend with solid fill">
            <a:extLst>
              <a:ext uri="{FF2B5EF4-FFF2-40B4-BE49-F238E27FC236}">
                <a16:creationId xmlns:a16="http://schemas.microsoft.com/office/drawing/2014/main" id="{4B5F0405-7A91-4AAE-9EDA-C3C50D57F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24092" y="1609338"/>
            <a:ext cx="731520" cy="73152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2E49AE7A-7399-4B19-B2C0-6FF639D2A3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017" y="1609338"/>
            <a:ext cx="731520" cy="73152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533BB-D6C3-9E9A-5CD1-0D78B8E2A9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</p:spTree>
    <p:extLst>
      <p:ext uri="{BB962C8B-B14F-4D97-AF65-F5344CB8AC3E}">
        <p14:creationId xmlns:p14="http://schemas.microsoft.com/office/powerpoint/2010/main" val="285074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L&amp;D Efficiency Measures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Also called Level 0, activity, or volume measures</a:t>
            </a:r>
          </a:p>
          <a:p>
            <a:r>
              <a:rPr lang="en-US" altLang="en-US" dirty="0"/>
              <a:t>Most basic type of measure</a:t>
            </a:r>
          </a:p>
          <a:p>
            <a:pPr lvl="1"/>
            <a:r>
              <a:rPr lang="en-US" altLang="en-US" dirty="0"/>
              <a:t>Includes inputs, outputs and measures of productivity or utilization</a:t>
            </a:r>
          </a:p>
          <a:p>
            <a:pPr lvl="1"/>
            <a:r>
              <a:rPr lang="en-US" altLang="en-US" dirty="0"/>
              <a:t>Number of participants (unique vs total participants)</a:t>
            </a:r>
          </a:p>
          <a:p>
            <a:pPr lvl="1"/>
            <a:r>
              <a:rPr lang="en-US" altLang="en-US" dirty="0"/>
              <a:t>Courses delivered; hours consumed</a:t>
            </a:r>
          </a:p>
          <a:p>
            <a:pPr lvl="1"/>
            <a:r>
              <a:rPr lang="en-US" altLang="en-US" dirty="0"/>
              <a:t>Completion dates</a:t>
            </a:r>
          </a:p>
          <a:p>
            <a:pPr lvl="1"/>
            <a:r>
              <a:rPr lang="en-US" altLang="en-US" dirty="0"/>
              <a:t>Costs are an important Level 0 measure</a:t>
            </a:r>
          </a:p>
          <a:p>
            <a:r>
              <a:rPr lang="en-US" dirty="0"/>
              <a:t>About 150 of the 170 L&amp;D measures in the CTR library</a:t>
            </a:r>
          </a:p>
          <a:p>
            <a:r>
              <a:rPr lang="en-US" altLang="en-US" dirty="0"/>
              <a:t>Be sure to capture all necessary level 0 measures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1A625F7-3FAF-474A-BB9A-9E3575E0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850A16-E791-4E46-BCCC-2AC4FAFC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8B9A63DE-D3F3-455B-A93F-DEA54EC778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32" y="25146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9E6C6-12D4-4BD8-B719-92BBB8E45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Taxonomy of Efficiency Measures for Formal Learning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29A509-DF37-4E5D-B742-F75A4F4A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0EDD0-E5A2-4A33-862D-4799A6AF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0FB750B-B95A-461F-AE7F-ACB550A8DB2A}"/>
              </a:ext>
            </a:extLst>
          </p:cNvPr>
          <p:cNvGraphicFramePr/>
          <p:nvPr/>
        </p:nvGraphicFramePr>
        <p:xfrm>
          <a:off x="4267200" y="1905000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Hexagon 9">
            <a:extLst>
              <a:ext uri="{FF2B5EF4-FFF2-40B4-BE49-F238E27FC236}">
                <a16:creationId xmlns:a16="http://schemas.microsoft.com/office/drawing/2014/main" id="{3468B14C-38B3-4997-9646-351F2F270FDA}"/>
              </a:ext>
            </a:extLst>
          </p:cNvPr>
          <p:cNvSpPr/>
          <p:nvPr/>
        </p:nvSpPr>
        <p:spPr>
          <a:xfrm rot="5400000">
            <a:off x="5410200" y="3086100"/>
            <a:ext cx="1371600" cy="1295400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D5F609-DC63-41F6-B033-B95D32902173}"/>
              </a:ext>
            </a:extLst>
          </p:cNvPr>
          <p:cNvSpPr txBox="1"/>
          <p:nvPr/>
        </p:nvSpPr>
        <p:spPr>
          <a:xfrm>
            <a:off x="6194066" y="270814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Activity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C94075-B7CC-4757-9B86-C3500A307819}"/>
              </a:ext>
            </a:extLst>
          </p:cNvPr>
          <p:cNvSpPr txBox="1"/>
          <p:nvPr/>
        </p:nvSpPr>
        <p:spPr>
          <a:xfrm>
            <a:off x="5142316" y="269746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97F-8778-4C82-A39F-416E4A36D3FE}"/>
              </a:ext>
            </a:extLst>
          </p:cNvPr>
          <p:cNvSpPr txBox="1"/>
          <p:nvPr/>
        </p:nvSpPr>
        <p:spPr>
          <a:xfrm>
            <a:off x="5130406" y="4748596"/>
            <a:ext cx="85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Effort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2D0FD8-3C11-494A-B134-9038F935B4FC}"/>
              </a:ext>
            </a:extLst>
          </p:cNvPr>
          <p:cNvSpPr txBox="1"/>
          <p:nvPr/>
        </p:nvSpPr>
        <p:spPr>
          <a:xfrm>
            <a:off x="6839017" y="367694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Reach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0584C0-2CC9-4E4A-92A0-D1F6AC8C927F}"/>
              </a:ext>
            </a:extLst>
          </p:cNvPr>
          <p:cNvSpPr txBox="1"/>
          <p:nvPr/>
        </p:nvSpPr>
        <p:spPr>
          <a:xfrm>
            <a:off x="6355412" y="4724400"/>
            <a:ext cx="654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Staff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26BA46-CCEE-4B2F-88AB-3FD75F5E53C1}"/>
              </a:ext>
            </a:extLst>
          </p:cNvPr>
          <p:cNvSpPr txBox="1"/>
          <p:nvPr/>
        </p:nvSpPr>
        <p:spPr>
          <a:xfrm>
            <a:off x="4500749" y="3612131"/>
            <a:ext cx="754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Cycle 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DC9956-7C6C-4BE9-8885-2549399A5958}"/>
              </a:ext>
            </a:extLst>
          </p:cNvPr>
          <p:cNvSpPr txBox="1"/>
          <p:nvPr/>
        </p:nvSpPr>
        <p:spPr>
          <a:xfrm>
            <a:off x="5559246" y="3392581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Formal</a:t>
            </a:r>
          </a:p>
          <a:p>
            <a:r>
              <a:rPr lang="en-US" sz="2000" dirty="0"/>
              <a:t>Learning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08EAE1-5DE8-4A21-AAB5-9CE9B5091212}"/>
              </a:ext>
            </a:extLst>
          </p:cNvPr>
          <p:cNvSpPr txBox="1"/>
          <p:nvPr/>
        </p:nvSpPr>
        <p:spPr>
          <a:xfrm>
            <a:off x="7428509" y="1646343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Volume of  participants, classes, courses (registrations &amp; completions)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Availability and utilization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414DB6-8ED7-459A-8300-BDDEFAA209A8}"/>
              </a:ext>
            </a:extLst>
          </p:cNvPr>
          <p:cNvSpPr txBox="1"/>
          <p:nvPr/>
        </p:nvSpPr>
        <p:spPr>
          <a:xfrm>
            <a:off x="7785848" y="3211182"/>
            <a:ext cx="2574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Who is being trained relative to our target audience?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38B004-F904-49A7-87F1-045E6A8EB0D6}"/>
              </a:ext>
            </a:extLst>
          </p:cNvPr>
          <p:cNvSpPr txBox="1"/>
          <p:nvPr/>
        </p:nvSpPr>
        <p:spPr>
          <a:xfrm>
            <a:off x="2550290" y="4860307"/>
            <a:ext cx="2379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Measures the level of effort (in hours) to design, develop and deploy training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1BE0FC-58D3-40F2-89DB-E75082DC6D36}"/>
              </a:ext>
            </a:extLst>
          </p:cNvPr>
          <p:cNvSpPr txBox="1"/>
          <p:nvPr/>
        </p:nvSpPr>
        <p:spPr>
          <a:xfrm>
            <a:off x="1936106" y="3181244"/>
            <a:ext cx="2574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Measures the duration of the design,  development and  deployment processes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8FBEB2-2353-4FB6-95BD-E82DA9B3B16B}"/>
              </a:ext>
            </a:extLst>
          </p:cNvPr>
          <p:cNvSpPr txBox="1"/>
          <p:nvPr/>
        </p:nvSpPr>
        <p:spPr>
          <a:xfrm>
            <a:off x="7481048" y="4731603"/>
            <a:ext cx="284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Measures # and types of resources (FTEs) required to produce training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FA8C03-EB82-4D7E-962A-37A0FA0CD274}"/>
              </a:ext>
            </a:extLst>
          </p:cNvPr>
          <p:cNvSpPr txBox="1"/>
          <p:nvPr/>
        </p:nvSpPr>
        <p:spPr>
          <a:xfrm>
            <a:off x="2080142" y="1839537"/>
            <a:ext cx="2574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Cost to produce training by type and per student trained</a:t>
            </a:r>
          </a:p>
        </p:txBody>
      </p:sp>
      <p:pic>
        <p:nvPicPr>
          <p:cNvPr id="7" name="Graphic 6" descr="Money">
            <a:extLst>
              <a:ext uri="{FF2B5EF4-FFF2-40B4-BE49-F238E27FC236}">
                <a16:creationId xmlns:a16="http://schemas.microsoft.com/office/drawing/2014/main" id="{5CD787CD-C328-4FB2-9974-54C74528A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7905" y="2215896"/>
            <a:ext cx="548640" cy="548640"/>
          </a:xfrm>
          <a:prstGeom prst="rect">
            <a:avLst/>
          </a:prstGeom>
        </p:spPr>
      </p:pic>
      <p:pic>
        <p:nvPicPr>
          <p:cNvPr id="13" name="Graphic 12" descr="Daily calendar">
            <a:extLst>
              <a:ext uri="{FF2B5EF4-FFF2-40B4-BE49-F238E27FC236}">
                <a16:creationId xmlns:a16="http://schemas.microsoft.com/office/drawing/2014/main" id="{D856F06C-BE1A-41D9-8212-9C5AA07B0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3797" y="3144639"/>
            <a:ext cx="548640" cy="548640"/>
          </a:xfrm>
          <a:prstGeom prst="rect">
            <a:avLst/>
          </a:prstGeom>
        </p:spPr>
      </p:pic>
      <p:pic>
        <p:nvPicPr>
          <p:cNvPr id="28" name="Graphic 27" descr="Inbox">
            <a:extLst>
              <a:ext uri="{FF2B5EF4-FFF2-40B4-BE49-F238E27FC236}">
                <a16:creationId xmlns:a16="http://schemas.microsoft.com/office/drawing/2014/main" id="{4572F4CE-E741-4C75-A1AD-8471FFADC4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35024" y="4269157"/>
            <a:ext cx="548640" cy="548640"/>
          </a:xfrm>
          <a:prstGeom prst="rect">
            <a:avLst/>
          </a:prstGeom>
        </p:spPr>
      </p:pic>
      <p:pic>
        <p:nvPicPr>
          <p:cNvPr id="30" name="Graphic 29" descr="Classroom">
            <a:extLst>
              <a:ext uri="{FF2B5EF4-FFF2-40B4-BE49-F238E27FC236}">
                <a16:creationId xmlns:a16="http://schemas.microsoft.com/office/drawing/2014/main" id="{76E12C6E-D31A-4435-AFD2-EB07E08CD2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51370" y="2276270"/>
            <a:ext cx="548640" cy="548640"/>
          </a:xfrm>
          <a:prstGeom prst="rect">
            <a:avLst/>
          </a:prstGeom>
        </p:spPr>
      </p:pic>
      <p:pic>
        <p:nvPicPr>
          <p:cNvPr id="32" name="Graphic 31" descr="Group">
            <a:extLst>
              <a:ext uri="{FF2B5EF4-FFF2-40B4-BE49-F238E27FC236}">
                <a16:creationId xmlns:a16="http://schemas.microsoft.com/office/drawing/2014/main" id="{353C30BD-B0F7-4E29-BB60-C0177EC55A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72448" y="4292743"/>
            <a:ext cx="548640" cy="548640"/>
          </a:xfrm>
          <a:prstGeom prst="rect">
            <a:avLst/>
          </a:prstGeom>
        </p:spPr>
      </p:pic>
      <p:pic>
        <p:nvPicPr>
          <p:cNvPr id="34" name="Graphic 33" descr="Target Audience">
            <a:extLst>
              <a:ext uri="{FF2B5EF4-FFF2-40B4-BE49-F238E27FC236}">
                <a16:creationId xmlns:a16="http://schemas.microsoft.com/office/drawing/2014/main" id="{B7F753D1-FEC8-4223-9669-5F0FC728EF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19260" y="3192475"/>
            <a:ext cx="548640" cy="548640"/>
          </a:xfrm>
          <a:prstGeom prst="rect">
            <a:avLst/>
          </a:prstGeom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AFEA1F3E-0803-4380-BF32-05953265B7CF}"/>
              </a:ext>
            </a:extLst>
          </p:cNvPr>
          <p:cNvSpPr/>
          <p:nvPr/>
        </p:nvSpPr>
        <p:spPr>
          <a:xfrm>
            <a:off x="7324772" y="1604453"/>
            <a:ext cx="365760" cy="365760"/>
          </a:xfrm>
          <a:prstGeom prst="star5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60CBA06F-D6C2-4112-A644-9DA60A0A9FCA}"/>
              </a:ext>
            </a:extLst>
          </p:cNvPr>
          <p:cNvSpPr/>
          <p:nvPr/>
        </p:nvSpPr>
        <p:spPr>
          <a:xfrm>
            <a:off x="2057400" y="1809839"/>
            <a:ext cx="365760" cy="365760"/>
          </a:xfrm>
          <a:prstGeom prst="star5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D626B-E80C-47B2-A235-90584FA14F76}"/>
              </a:ext>
            </a:extLst>
          </p:cNvPr>
          <p:cNvSpPr txBox="1"/>
          <p:nvPr/>
        </p:nvSpPr>
        <p:spPr>
          <a:xfrm>
            <a:off x="564011" y="5839204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Most common</a:t>
            </a:r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2D9CA45A-2199-4A52-B6B4-1000C3DBB15D}"/>
              </a:ext>
            </a:extLst>
          </p:cNvPr>
          <p:cNvSpPr/>
          <p:nvPr/>
        </p:nvSpPr>
        <p:spPr>
          <a:xfrm>
            <a:off x="346694" y="5800365"/>
            <a:ext cx="274320" cy="274320"/>
          </a:xfrm>
          <a:prstGeom prst="star5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9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3" grpId="0" animBg="1"/>
      <p:bldP spid="31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Efficiency Measures: </a:t>
            </a:r>
            <a:br>
              <a:rPr lang="en-US" dirty="0"/>
            </a:br>
            <a:r>
              <a:rPr lang="en-US" dirty="0"/>
              <a:t>L&amp;D Programs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83187B-BF38-48EF-92CF-97472D5D14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At a program level</a:t>
            </a:r>
          </a:p>
          <a:p>
            <a:pPr lvl="1"/>
            <a:r>
              <a:rPr lang="en-US" dirty="0"/>
              <a:t>Number of unique and total participants</a:t>
            </a:r>
          </a:p>
          <a:p>
            <a:pPr lvl="1"/>
            <a:r>
              <a:rPr lang="en-US" dirty="0"/>
              <a:t>Reach</a:t>
            </a:r>
          </a:p>
          <a:p>
            <a:pPr lvl="1"/>
            <a:r>
              <a:rPr lang="en-US" dirty="0"/>
              <a:t>Completion rate</a:t>
            </a:r>
          </a:p>
          <a:p>
            <a:pPr lvl="1"/>
            <a:r>
              <a:rPr lang="en-US" dirty="0"/>
              <a:t>Completion date</a:t>
            </a:r>
          </a:p>
          <a:p>
            <a:pPr lvl="1"/>
            <a:r>
              <a:rPr lang="en-US" dirty="0"/>
              <a:t>Cost</a:t>
            </a:r>
          </a:p>
          <a:p>
            <a:pPr lvl="1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6FC35C4-7B65-43D9-B3FC-FE14078B9FA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200" dirty="0"/>
              <a:t>At the enterprise level</a:t>
            </a:r>
          </a:p>
          <a:p>
            <a:pPr lvl="1"/>
            <a:r>
              <a:rPr lang="en-US" dirty="0"/>
              <a:t>Number of unique and total participants</a:t>
            </a:r>
          </a:p>
          <a:p>
            <a:pPr lvl="1"/>
            <a:r>
              <a:rPr lang="en-US" dirty="0"/>
              <a:t>Number of courses</a:t>
            </a:r>
          </a:p>
          <a:p>
            <a:pPr lvl="1"/>
            <a:r>
              <a:rPr lang="en-US" dirty="0"/>
              <a:t>Hours</a:t>
            </a:r>
          </a:p>
          <a:p>
            <a:pPr lvl="1"/>
            <a:r>
              <a:rPr lang="en-US" dirty="0"/>
              <a:t>Percentage on-time completions</a:t>
            </a:r>
          </a:p>
          <a:p>
            <a:pPr lvl="1"/>
            <a:r>
              <a:rPr lang="en-US" dirty="0"/>
              <a:t>Reach</a:t>
            </a:r>
          </a:p>
          <a:p>
            <a:pPr lvl="1"/>
            <a:r>
              <a:rPr lang="en-US" dirty="0"/>
              <a:t>Cost</a:t>
            </a:r>
          </a:p>
          <a:p>
            <a:pPr lvl="1"/>
            <a:r>
              <a:rPr lang="en-US" dirty="0"/>
              <a:t>Utilization measures (e.g., instructors, licenses)</a:t>
            </a:r>
          </a:p>
          <a:p>
            <a:r>
              <a:rPr lang="en-US" sz="2200" dirty="0"/>
              <a:t>By modality, business unit, area of learning or other key demographics</a:t>
            </a:r>
          </a:p>
          <a:p>
            <a:endParaRPr lang="en-US" dirty="0"/>
          </a:p>
        </p:txBody>
      </p:sp>
      <p:pic>
        <p:nvPicPr>
          <p:cNvPr id="20" name="Picture 1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B6B54A3-052D-4906-A511-ABCA710AC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966172"/>
            <a:ext cx="15544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58632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1691</Words>
  <Application>Microsoft Office PowerPoint</Application>
  <PresentationFormat>Widescreen</PresentationFormat>
  <Paragraphs>279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Lucida Grande</vt:lpstr>
      <vt:lpstr>Times New Roman</vt:lpstr>
      <vt:lpstr>Wingdings</vt:lpstr>
      <vt:lpstr>Advantage</vt:lpstr>
      <vt:lpstr>Worksheet</vt:lpstr>
      <vt:lpstr>Current State of TDRP   November 2, 2022</vt:lpstr>
      <vt:lpstr>PowerPoint Presentation</vt:lpstr>
      <vt:lpstr>Reasons to Measure</vt:lpstr>
      <vt:lpstr>Measurement Hierarchy</vt:lpstr>
      <vt:lpstr>Three Types of TDRp Measures</vt:lpstr>
      <vt:lpstr>Connecting the Dots</vt:lpstr>
      <vt:lpstr>L&amp;D Efficiency Measures</vt:lpstr>
      <vt:lpstr>Taxonomy of Efficiency Measures for Formal Learning </vt:lpstr>
      <vt:lpstr>Recommended Efficiency Measures:  L&amp;D Programs</vt:lpstr>
      <vt:lpstr>Recommended Effectiveness Measures:  L&amp;D Programs</vt:lpstr>
      <vt:lpstr>Outcome Measures: About Results and Impact  (also known as Level 4)</vt:lpstr>
      <vt:lpstr>Most Common Outcome Measures for L&amp;D </vt:lpstr>
      <vt:lpstr>Five Methods to Isolate the Impact of Learning</vt:lpstr>
      <vt:lpstr>Choosing your Measures</vt:lpstr>
      <vt:lpstr>Choosing your Measures (continued) </vt:lpstr>
      <vt:lpstr>Reports Are the Connection Between Measures and the Users</vt:lpstr>
      <vt:lpstr>Measurement Requirements by Reason to Measure</vt:lpstr>
      <vt:lpstr>Types of Reports</vt:lpstr>
      <vt:lpstr>Typical Scorecard – Purpose: Inform </vt:lpstr>
      <vt:lpstr>Typical Dashboard - Purpose: Inform</vt:lpstr>
      <vt:lpstr>Typical Dashboard - Purpose: Monitor</vt:lpstr>
      <vt:lpstr>Program Evaluation Report Purpose: Share evaluation results</vt:lpstr>
      <vt:lpstr>Program Evaluation Report</vt:lpstr>
      <vt:lpstr>The Three TDRP Management Reports</vt:lpstr>
      <vt:lpstr>Example of a Program Management Report for L&amp;D Purpose: Manage   </vt:lpstr>
      <vt:lpstr>Example Of An L&amp;D Operations Management Report Purpose: Manage Initiatives </vt:lpstr>
      <vt:lpstr> </vt:lpstr>
      <vt:lpstr>Breakout #4: What Elements of TDRP Have You Used or Might You Use?</vt:lpstr>
      <vt:lpstr>Questions and Sharing about Elements of TDRP Used or of Interest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State of TDRP</dc:title>
  <dc:creator>Margaret Parskey</dc:creator>
  <cp:lastModifiedBy>David Vance</cp:lastModifiedBy>
  <cp:revision>10</cp:revision>
  <dcterms:created xsi:type="dcterms:W3CDTF">2022-10-16T19:40:45Z</dcterms:created>
  <dcterms:modified xsi:type="dcterms:W3CDTF">2022-11-01T20:17:22Z</dcterms:modified>
</cp:coreProperties>
</file>