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9" r:id="rId2"/>
    <p:sldId id="751" r:id="rId3"/>
    <p:sldId id="560" r:id="rId4"/>
    <p:sldId id="749" r:id="rId5"/>
    <p:sldId id="756" r:id="rId6"/>
    <p:sldId id="750" r:id="rId7"/>
    <p:sldId id="752" r:id="rId8"/>
    <p:sldId id="753" r:id="rId9"/>
    <p:sldId id="563" r:id="rId10"/>
    <p:sldId id="470" r:id="rId11"/>
    <p:sldId id="755" r:id="rId12"/>
    <p:sldId id="748" r:id="rId13"/>
    <p:sldId id="757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8" y="2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1E87C-09EA-44FA-BA77-849B58FF3645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657EA-D1D2-4350-90A0-3A46101D4D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734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eople solving problem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4162" y="432449"/>
            <a:ext cx="5571439" cy="371429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23379" y="5207002"/>
            <a:ext cx="53848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By First Last</a:t>
            </a:r>
          </a:p>
          <a:p>
            <a:r>
              <a:rPr lang="en-US" dirty="0"/>
              <a:t>2.6.12</a:t>
            </a:r>
            <a:endParaRPr dirty="0"/>
          </a:p>
        </p:txBody>
      </p:sp>
      <p:sp>
        <p:nvSpPr>
          <p:cNvPr id="7" name="Rectangle 6"/>
          <p:cNvSpPr/>
          <p:nvPr userDrawn="1"/>
        </p:nvSpPr>
        <p:spPr>
          <a:xfrm>
            <a:off x="376768" y="228600"/>
            <a:ext cx="5647267" cy="4187952"/>
          </a:xfrm>
          <a:prstGeom prst="rect">
            <a:avLst/>
          </a:prstGeom>
          <a:solidFill>
            <a:srgbClr val="ED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0" y="1828800"/>
            <a:ext cx="4876800" cy="12954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8839200" y="152400"/>
            <a:ext cx="203200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6200000">
            <a:off x="8864600" y="-558800"/>
            <a:ext cx="152400" cy="568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30" y="4738315"/>
            <a:ext cx="4002417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01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0" i="1" kern="1200" dirty="0">
                <a:solidFill>
                  <a:schemeClr val="bg2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E93A6F52-F797-4858-98EC-DA584559116E}" type="datetime4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November 1, 2022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69064" y="381001"/>
            <a:ext cx="812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959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633" y="304800"/>
            <a:ext cx="10075084" cy="1316736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633" y="1752600"/>
            <a:ext cx="11138897" cy="4419600"/>
          </a:xfrm>
        </p:spPr>
        <p:txBody>
          <a:bodyPr>
            <a:noAutofit/>
          </a:bodyPr>
          <a:lstStyle>
            <a:lvl1pPr marL="228600" indent="-228600">
              <a:buClr>
                <a:srgbClr val="ED1C29"/>
              </a:buClr>
              <a:buFont typeface="Arial"/>
              <a:buChar char="•"/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>
                <a:latin typeface="Arial" pitchFamily="34" charset="0"/>
                <a:cs typeface="Arial" pitchFamily="34" charset="0"/>
              </a:defRPr>
            </a:lvl2pPr>
            <a:lvl3pPr marL="685800" indent="-228600">
              <a:buClr>
                <a:srgbClr val="ED1C29"/>
              </a:buClr>
              <a:buFont typeface="Lucida Grande"/>
              <a:buChar char="-"/>
              <a:defRPr>
                <a:latin typeface="Arial" pitchFamily="34" charset="0"/>
                <a:cs typeface="Arial" pitchFamily="34" charset="0"/>
              </a:defRPr>
            </a:lvl3pPr>
            <a:lvl4pPr marL="914400" indent="-228600">
              <a:buClr>
                <a:schemeClr val="tx2"/>
              </a:buClr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58729" y="642358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BBC5B-CE52-4D0D-9EE5-9EAEDEDD8B35}" type="datetime4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November 1, 2022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4632" y="6423585"/>
            <a:ext cx="8071104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3570" y="381003"/>
            <a:ext cx="70554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B94A5B6-A587-BD47-8B1E-DC3DA0554FC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442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_Two-Column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093570" y="381003"/>
            <a:ext cx="705546" cy="365125"/>
          </a:xfrm>
          <a:prstGeom prst="rect">
            <a:avLst/>
          </a:prstGeom>
        </p:spPr>
        <p:txBody>
          <a:bodyPr/>
          <a:lstStyle/>
          <a:p>
            <a:fld id="{A9839A26-2E62-4332-8381-306FE67E17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267DA176-8A85-4666-A319-2B267FD60D34}" type="datetime4">
              <a:rPr lang="en-US" smtClean="0"/>
              <a:t>November 1,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Center for Talent Reporting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37642" y="1828797"/>
            <a:ext cx="3200400" cy="4201067"/>
          </a:xfrm>
        </p:spPr>
        <p:txBody>
          <a:bodyPr/>
          <a:lstStyle>
            <a:lvl1pPr marL="171450" indent="-171450">
              <a:buClr>
                <a:srgbClr val="ED1C29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 sz="1800">
                <a:latin typeface="Arial" pitchFamily="34" charset="0"/>
                <a:cs typeface="Arial" pitchFamily="34" charset="0"/>
              </a:defRPr>
            </a:lvl2pPr>
            <a:lvl3pPr marL="690563" indent="-233363">
              <a:buClr>
                <a:srgbClr val="ED1C29"/>
              </a:buClr>
              <a:buFont typeface="Lucida Grande"/>
              <a:buChar char="-"/>
              <a:defRPr sz="1600">
                <a:latin typeface="Arial" pitchFamily="34" charset="0"/>
                <a:cs typeface="Arial" pitchFamily="34" charset="0"/>
              </a:defRPr>
            </a:lvl3pPr>
            <a:lvl4pPr marL="914400" indent="-223838">
              <a:buClr>
                <a:schemeClr val="tx2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324396" y="1828797"/>
            <a:ext cx="3200400" cy="4201067"/>
          </a:xfrm>
        </p:spPr>
        <p:txBody>
          <a:bodyPr/>
          <a:lstStyle>
            <a:lvl1pPr marL="171450" indent="-171450">
              <a:buClr>
                <a:srgbClr val="ED1C29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 sz="1800">
                <a:latin typeface="Arial" pitchFamily="34" charset="0"/>
                <a:cs typeface="Arial" pitchFamily="34" charset="0"/>
              </a:defRPr>
            </a:lvl2pPr>
            <a:lvl3pPr marL="690563" indent="-233363">
              <a:buClr>
                <a:srgbClr val="ED1C29"/>
              </a:buClr>
              <a:buFont typeface="Lucida Grande"/>
              <a:buChar char="-"/>
              <a:defRPr sz="1600">
                <a:latin typeface="Arial" pitchFamily="34" charset="0"/>
                <a:cs typeface="Arial" pitchFamily="34" charset="0"/>
              </a:defRPr>
            </a:lvl3pPr>
            <a:lvl4pPr marL="914400" indent="-223838">
              <a:buClr>
                <a:schemeClr val="tx2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AF6FCEF-4B1F-417D-2640-B09E82633E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0888" y="1828797"/>
            <a:ext cx="3200400" cy="4209912"/>
          </a:xfrm>
          <a:prstGeom prst="round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116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093570" y="381003"/>
            <a:ext cx="705546" cy="365125"/>
          </a:xfrm>
          <a:prstGeom prst="rect">
            <a:avLst/>
          </a:prstGeom>
        </p:spPr>
        <p:txBody>
          <a:bodyPr/>
          <a:lstStyle/>
          <a:p>
            <a:fld id="{A9839A26-2E62-4332-8381-306FE67E17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475A483A-27C2-40AA-84ED-97CACFB90245}" type="datetime4">
              <a:rPr lang="en-US" smtClean="0"/>
              <a:t>November 1,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Center for Talent Reporting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64633" y="1828799"/>
            <a:ext cx="5431368" cy="4343399"/>
          </a:xfrm>
        </p:spPr>
        <p:txBody>
          <a:bodyPr/>
          <a:lstStyle>
            <a:lvl1pPr marL="171450" indent="-171450">
              <a:buClr>
                <a:srgbClr val="ED1C29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 sz="1800">
                <a:latin typeface="Arial" pitchFamily="34" charset="0"/>
                <a:cs typeface="Arial" pitchFamily="34" charset="0"/>
              </a:defRPr>
            </a:lvl2pPr>
            <a:lvl3pPr marL="514350" indent="-171450">
              <a:buClr>
                <a:srgbClr val="ED1C29"/>
              </a:buClr>
              <a:buFont typeface="Lucida Grande"/>
              <a:buChar char="-"/>
              <a:defRPr sz="1600">
                <a:latin typeface="Arial" pitchFamily="34" charset="0"/>
                <a:cs typeface="Arial" pitchFamily="34" charset="0"/>
              </a:defRPr>
            </a:lvl3pPr>
            <a:lvl4pPr marL="685800" indent="-171450">
              <a:buClr>
                <a:schemeClr val="tx2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400800" y="1828799"/>
            <a:ext cx="5431368" cy="4343399"/>
          </a:xfrm>
        </p:spPr>
        <p:txBody>
          <a:bodyPr/>
          <a:lstStyle>
            <a:lvl1pPr marL="171450" indent="-171450">
              <a:buClr>
                <a:srgbClr val="ED1C29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 sz="1800">
                <a:latin typeface="Arial" pitchFamily="34" charset="0"/>
                <a:cs typeface="Arial" pitchFamily="34" charset="0"/>
              </a:defRPr>
            </a:lvl2pPr>
            <a:lvl3pPr marL="514350" indent="-171450">
              <a:buClr>
                <a:srgbClr val="ED1C29"/>
              </a:buClr>
              <a:buFont typeface="Lucida Grande"/>
              <a:buChar char="-"/>
              <a:defRPr sz="1600">
                <a:latin typeface="Arial" pitchFamily="34" charset="0"/>
                <a:cs typeface="Arial" pitchFamily="34" charset="0"/>
              </a:defRPr>
            </a:lvl3pPr>
            <a:lvl4pPr marL="685800" indent="-171450">
              <a:buClr>
                <a:schemeClr val="tx2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65565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B88C935B-C5A7-442E-A492-C904207E8B7C}" type="datetime4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November 1, 2022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67690" y="381001"/>
            <a:ext cx="714173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21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BDBDBD"/>
              </a:gs>
              <a:gs pos="35000">
                <a:schemeClr val="accent1">
                  <a:shade val="93000"/>
                  <a:satMod val="130000"/>
                </a:schemeClr>
              </a:gs>
              <a:gs pos="100000">
                <a:srgbClr val="F8F8F8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4634" y="282574"/>
            <a:ext cx="10075084" cy="13176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4634" y="1752600"/>
            <a:ext cx="11138897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64632" y="6324600"/>
            <a:ext cx="11143488" cy="0"/>
          </a:xfrm>
          <a:prstGeom prst="line">
            <a:avLst/>
          </a:prstGeom>
          <a:ln>
            <a:solidFill>
              <a:srgbClr val="ED1C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958729" y="64235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2C30D8DC-1DBD-483A-AE14-58E889131C85}" type="datetime4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November 1, 2022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4632" y="6423586"/>
            <a:ext cx="8072968" cy="3666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500102-149F-F633-D9A9-D1CE81C9EE49}"/>
              </a:ext>
            </a:extLst>
          </p:cNvPr>
          <p:cNvSpPr/>
          <p:nvPr userDrawn="1"/>
        </p:nvSpPr>
        <p:spPr>
          <a:xfrm>
            <a:off x="11079480" y="282574"/>
            <a:ext cx="731520" cy="59436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6A7581-950B-1BEB-7796-905D0099835D}"/>
              </a:ext>
            </a:extLst>
          </p:cNvPr>
          <p:cNvSpPr/>
          <p:nvPr userDrawn="1"/>
        </p:nvSpPr>
        <p:spPr>
          <a:xfrm>
            <a:off x="10910049" y="282574"/>
            <a:ext cx="113555" cy="1371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CA3CC1A-70ED-17F9-AEF3-A74FE1764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632" y="381007"/>
            <a:ext cx="721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A9839A26-2E62-4332-8381-306FE67E17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78C07DF-5B26-5079-841C-FDE285F1578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079480" y="908237"/>
            <a:ext cx="731520" cy="73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49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7" r:id="rId4"/>
    <p:sldLayoutId id="2147483671" r:id="rId5"/>
    <p:sldLayoutId id="2147483670" r:id="rId6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b="0" i="1" kern="1200">
          <a:solidFill>
            <a:srgbClr val="ED1C29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rgbClr val="ED1C29"/>
        </a:buClr>
        <a:buSzPct val="100000"/>
        <a:buFont typeface="Arial"/>
        <a:buChar char="•"/>
        <a:defRPr sz="22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Lucida Grande"/>
        <a:buChar char="»"/>
        <a:defRPr sz="20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Lucida Grande"/>
        <a:buChar char="-"/>
        <a:defRPr sz="18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2"/>
        </a:buClr>
        <a:buSzPct val="50000"/>
        <a:buFont typeface="Wingdings" pitchFamily="2" charset="2"/>
        <a:buChar char=""/>
        <a:defRPr sz="1800" kern="1200" baseline="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59892"/>
            <a:ext cx="4953000" cy="2164307"/>
          </a:xfrm>
        </p:spPr>
        <p:txBody>
          <a:bodyPr>
            <a:noAutofit/>
          </a:bodyPr>
          <a:lstStyle/>
          <a:p>
            <a:r>
              <a:rPr lang="en-US" sz="5400" b="1" dirty="0"/>
              <a:t>History and Evolution of  TDRP and CTR </a:t>
            </a:r>
            <a:br>
              <a:rPr lang="en-US" sz="4000" b="1" dirty="0"/>
            </a:b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7400" y="3124200"/>
            <a:ext cx="3657600" cy="685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2607977-51BF-BE5C-71BD-40A1CC20B4A3}"/>
              </a:ext>
            </a:extLst>
          </p:cNvPr>
          <p:cNvSpPr txBox="1">
            <a:spLocks/>
          </p:cNvSpPr>
          <p:nvPr/>
        </p:nvSpPr>
        <p:spPr>
          <a:xfrm>
            <a:off x="6211389" y="4656909"/>
            <a:ext cx="4787538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rgbClr val="ED1C29"/>
              </a:buClr>
              <a:buSzPct val="100000"/>
              <a:buFont typeface="Arial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00000"/>
              <a:buFont typeface="Lucida Grande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00000"/>
              <a:buFont typeface="Lucida Grande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Dave Vance: </a:t>
            </a: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Executive Director</a:t>
            </a:r>
          </a:p>
          <a:p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Peggy Parskey: </a:t>
            </a: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Assistant Director</a:t>
            </a:r>
          </a:p>
        </p:txBody>
      </p:sp>
    </p:spTree>
    <p:extLst>
      <p:ext uri="{BB962C8B-B14F-4D97-AF65-F5344CB8AC3E}">
        <p14:creationId xmlns:p14="http://schemas.microsoft.com/office/powerpoint/2010/main" val="644394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Reporting Process</a:t>
            </a:r>
          </a:p>
        </p:txBody>
      </p:sp>
      <p:sp>
        <p:nvSpPr>
          <p:cNvPr id="8" name="Rectangle 7"/>
          <p:cNvSpPr/>
          <p:nvPr/>
        </p:nvSpPr>
        <p:spPr>
          <a:xfrm>
            <a:off x="-18563" y="-20202"/>
            <a:ext cx="12210563" cy="68984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7000" y="5708090"/>
            <a:ext cx="7315200" cy="10668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19400" y="2929643"/>
            <a:ext cx="7010400" cy="187095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77160" y="472439"/>
            <a:ext cx="2316480" cy="11887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400" y="532358"/>
            <a:ext cx="203200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300" b="1" dirty="0">
                <a:solidFill>
                  <a:srgbClr val="525456">
                    <a:lumMod val="50000"/>
                  </a:srgbClr>
                </a:solidFill>
                <a:cs typeface="Arial" pitchFamily="34" charset="0"/>
              </a:rPr>
              <a:t>Senior Executives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39080" y="472440"/>
            <a:ext cx="4632960" cy="11887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04561" y="532358"/>
            <a:ext cx="2831655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300" b="1" dirty="0">
                <a:solidFill>
                  <a:srgbClr val="525456">
                    <a:lumMod val="50000"/>
                  </a:srgbClr>
                </a:solidFill>
                <a:cs typeface="Arial" pitchFamily="34" charset="0"/>
              </a:rPr>
              <a:t>Talent Development Executives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25600" y="967540"/>
            <a:ext cx="11176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rgbClr val="ED1C29"/>
                </a:solidFill>
                <a:cs typeface="Arial" pitchFamily="34" charset="0"/>
              </a:rPr>
              <a:t>Executive Reports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25600" y="2227414"/>
            <a:ext cx="11176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400" b="1"/>
            </a:lvl1pPr>
          </a:lstStyle>
          <a:p>
            <a:pPr algn="l"/>
            <a:r>
              <a:rPr lang="en-US" sz="1600" dirty="0">
                <a:solidFill>
                  <a:srgbClr val="ED1C29"/>
                </a:solidFill>
                <a:cs typeface="Arial" pitchFamily="34" charset="0"/>
              </a:rPr>
              <a:t>Statements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17758" y="3363128"/>
            <a:ext cx="96520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400" b="1"/>
            </a:lvl1pPr>
          </a:lstStyle>
          <a:p>
            <a:r>
              <a:rPr lang="en-US" sz="1200" b="0" dirty="0">
                <a:solidFill>
                  <a:srgbClr val="292929"/>
                </a:solidFill>
              </a:rPr>
              <a:t>Note: </a:t>
            </a:r>
          </a:p>
          <a:p>
            <a:r>
              <a:rPr lang="en-US" sz="1200" b="0" dirty="0">
                <a:solidFill>
                  <a:srgbClr val="292929"/>
                </a:solidFill>
              </a:rPr>
              <a:t>Data sets can be organized by processes and/or efficiency, effectiveness &amp; outcomes</a:t>
            </a:r>
            <a:endParaRPr lang="en-US" sz="1200" b="0" dirty="0">
              <a:solidFill>
                <a:srgbClr val="ED1C29"/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25601" y="5977648"/>
            <a:ext cx="81616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400" b="1"/>
            </a:lvl1pPr>
          </a:lstStyle>
          <a:p>
            <a:pPr algn="l"/>
            <a:r>
              <a:rPr lang="en-US" sz="1600" dirty="0">
                <a:solidFill>
                  <a:srgbClr val="ED1C29"/>
                </a:solidFill>
                <a:cs typeface="Arial" pitchFamily="34" charset="0"/>
              </a:rPr>
              <a:t>Data Sources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698129" y="-4465"/>
            <a:ext cx="3444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>
                <a:solidFill>
                  <a:srgbClr val="ED1C29"/>
                </a:solidFill>
                <a:latin typeface="Times New Roman"/>
              </a:rPr>
              <a:t>TDRp Framework</a:t>
            </a:r>
          </a:p>
        </p:txBody>
      </p:sp>
      <p:sp>
        <p:nvSpPr>
          <p:cNvPr id="29" name="Left-Right Arrow 28"/>
          <p:cNvSpPr/>
          <p:nvPr/>
        </p:nvSpPr>
        <p:spPr>
          <a:xfrm rot="5400000">
            <a:off x="7127632" y="3317634"/>
            <a:ext cx="6471136" cy="609600"/>
          </a:xfrm>
          <a:prstGeom prst="left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prstClr val="white"/>
                </a:solidFill>
                <a:cs typeface="Arial" pitchFamily="34" charset="0"/>
              </a:rPr>
              <a:t>Guiding Principles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48000" y="6332245"/>
            <a:ext cx="87630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292929"/>
                </a:solidFill>
                <a:cs typeface="Arial" pitchFamily="34" charset="0"/>
              </a:rPr>
              <a:t>Financial Systems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27548" y="6332245"/>
            <a:ext cx="106865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292929"/>
                </a:solidFill>
                <a:cs typeface="Arial" pitchFamily="34" charset="0"/>
              </a:rPr>
              <a:t>Evaluation,             EOS Systems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35246" y="6332245"/>
            <a:ext cx="143256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292929"/>
                </a:solidFill>
                <a:cs typeface="Arial" pitchFamily="34" charset="0"/>
              </a:rPr>
              <a:t>Non-Financial, </a:t>
            </a:r>
          </a:p>
          <a:p>
            <a:pPr algn="ctr"/>
            <a:r>
              <a:rPr lang="en-US" sz="1200" b="1" dirty="0">
                <a:solidFill>
                  <a:srgbClr val="292929"/>
                </a:solidFill>
                <a:cs typeface="Arial" pitchFamily="34" charset="0"/>
              </a:rPr>
              <a:t>non-TDR Systems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458200" y="6332245"/>
            <a:ext cx="125995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292929"/>
                </a:solidFill>
                <a:cs typeface="Arial" pitchFamily="34" charset="0"/>
              </a:rPr>
              <a:t>Others: HRIS, LMS, CRM, ERP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9230" y="5859059"/>
            <a:ext cx="313841" cy="4572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4955" y="5859059"/>
            <a:ext cx="313841" cy="4572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1257" y="5859059"/>
            <a:ext cx="313841" cy="4572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4607" y="5859059"/>
            <a:ext cx="313841" cy="4572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7292" y="3120083"/>
            <a:ext cx="551793" cy="4572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3242163" y="3583177"/>
            <a:ext cx="128205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292929"/>
                </a:solidFill>
                <a:cs typeface="Arial" pitchFamily="34" charset="0"/>
              </a:rPr>
              <a:t>Outcomes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8730" y="3081871"/>
            <a:ext cx="551793" cy="4572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5943601" y="3583177"/>
            <a:ext cx="128205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292929"/>
                </a:solidFill>
                <a:cs typeface="Arial" pitchFamily="34" charset="0"/>
              </a:rPr>
              <a:t>Effectiveness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0930" y="3112857"/>
            <a:ext cx="551793" cy="4572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8305801" y="3583177"/>
            <a:ext cx="128205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292929"/>
                </a:solidFill>
                <a:cs typeface="Arial" pitchFamily="34" charset="0"/>
              </a:rPr>
              <a:t>Efficiency</a:t>
            </a:r>
          </a:p>
        </p:txBody>
      </p:sp>
      <p:sp>
        <p:nvSpPr>
          <p:cNvPr id="50" name="Up Arrow 49"/>
          <p:cNvSpPr/>
          <p:nvPr/>
        </p:nvSpPr>
        <p:spPr>
          <a:xfrm>
            <a:off x="3749040" y="2670563"/>
            <a:ext cx="365760" cy="182880"/>
          </a:xfrm>
          <a:prstGeom prst="upArrow">
            <a:avLst/>
          </a:prstGeom>
          <a:gradFill>
            <a:gsLst>
              <a:gs pos="50000">
                <a:schemeClr val="tx2"/>
              </a:gs>
              <a:gs pos="0">
                <a:schemeClr val="tx2">
                  <a:lumMod val="50000"/>
                </a:schemeClr>
              </a:gs>
              <a:gs pos="100000">
                <a:schemeClr val="tx2">
                  <a:lumMod val="50000"/>
                </a:schemeClr>
              </a:gs>
            </a:gsLst>
            <a:lin ang="108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1" name="Up Arrow 50"/>
          <p:cNvSpPr/>
          <p:nvPr/>
        </p:nvSpPr>
        <p:spPr>
          <a:xfrm>
            <a:off x="8763945" y="2670563"/>
            <a:ext cx="365760" cy="182880"/>
          </a:xfrm>
          <a:prstGeom prst="upArrow">
            <a:avLst/>
          </a:prstGeom>
          <a:gradFill>
            <a:gsLst>
              <a:gs pos="50000">
                <a:schemeClr val="tx2"/>
              </a:gs>
              <a:gs pos="0">
                <a:schemeClr val="tx2">
                  <a:lumMod val="50000"/>
                </a:schemeClr>
              </a:gs>
              <a:gs pos="100000">
                <a:schemeClr val="tx2">
                  <a:lumMod val="50000"/>
                </a:schemeClr>
              </a:gs>
            </a:gsLst>
            <a:lin ang="108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2" name="Up Arrow 51"/>
          <p:cNvSpPr/>
          <p:nvPr/>
        </p:nvSpPr>
        <p:spPr>
          <a:xfrm>
            <a:off x="6401745" y="2670563"/>
            <a:ext cx="365760" cy="182880"/>
          </a:xfrm>
          <a:prstGeom prst="upArrow">
            <a:avLst/>
          </a:prstGeom>
          <a:gradFill>
            <a:gsLst>
              <a:gs pos="50000">
                <a:schemeClr val="tx2"/>
              </a:gs>
              <a:gs pos="0">
                <a:schemeClr val="tx2">
                  <a:lumMod val="50000"/>
                </a:schemeClr>
              </a:gs>
              <a:gs pos="100000">
                <a:schemeClr val="tx2">
                  <a:lumMod val="50000"/>
                </a:schemeClr>
              </a:gs>
            </a:gsLst>
            <a:lin ang="108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54" name="Picture 5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1000" y="762000"/>
            <a:ext cx="1828800" cy="82296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3200400" y="1008103"/>
            <a:ext cx="1447800" cy="530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50" b="1" dirty="0">
                <a:solidFill>
                  <a:prstClr val="white"/>
                </a:solidFill>
                <a:cs typeface="Arial" pitchFamily="34" charset="0"/>
              </a:rPr>
              <a:t>Talent Development Summary Report</a:t>
            </a:r>
          </a:p>
          <a:p>
            <a:pPr algn="ctr"/>
            <a:r>
              <a:rPr lang="en-US" sz="1150" b="1" dirty="0">
                <a:solidFill>
                  <a:srgbClr val="FFC000"/>
                </a:solidFill>
                <a:cs typeface="Arial" pitchFamily="34" charset="0"/>
              </a:rPr>
              <a:t>Quarterly</a:t>
            </a:r>
          </a:p>
        </p:txBody>
      </p:sp>
      <p:pic>
        <p:nvPicPr>
          <p:cNvPr id="56" name="Picture 5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3148" y="762000"/>
            <a:ext cx="1828800" cy="82296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015742" y="1008103"/>
            <a:ext cx="1451858" cy="530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50" b="1" dirty="0">
                <a:solidFill>
                  <a:prstClr val="white"/>
                </a:solidFill>
                <a:cs typeface="Arial" pitchFamily="34" charset="0"/>
              </a:rPr>
              <a:t>Talent Development Program Report (s)</a:t>
            </a:r>
          </a:p>
          <a:p>
            <a:pPr algn="ctr"/>
            <a:r>
              <a:rPr lang="en-US" sz="1150" b="1" dirty="0">
                <a:solidFill>
                  <a:srgbClr val="FFC000"/>
                </a:solidFill>
                <a:cs typeface="Arial" pitchFamily="34" charset="0"/>
              </a:rPr>
              <a:t>Monthly</a:t>
            </a:r>
          </a:p>
        </p:txBody>
      </p:sp>
      <p:pic>
        <p:nvPicPr>
          <p:cNvPr id="58" name="Picture 57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762000"/>
            <a:ext cx="1828800" cy="82296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211764" y="1008103"/>
            <a:ext cx="1541836" cy="530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50" b="1" dirty="0">
                <a:solidFill>
                  <a:prstClr val="white"/>
                </a:solidFill>
                <a:cs typeface="Arial" pitchFamily="34" charset="0"/>
              </a:rPr>
              <a:t>Talent Development Operations Report (s)</a:t>
            </a:r>
          </a:p>
          <a:p>
            <a:pPr algn="ctr"/>
            <a:r>
              <a:rPr lang="en-US" sz="1150" b="1" dirty="0">
                <a:solidFill>
                  <a:srgbClr val="FFC000"/>
                </a:solidFill>
                <a:cs typeface="Arial" pitchFamily="34" charset="0"/>
              </a:rPr>
              <a:t>Monthly</a:t>
            </a:r>
          </a:p>
        </p:txBody>
      </p:sp>
      <p:pic>
        <p:nvPicPr>
          <p:cNvPr id="66" name="Picture 6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1939043"/>
            <a:ext cx="1234440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6131244" y="2127833"/>
            <a:ext cx="1011552" cy="3539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50" b="1" dirty="0">
                <a:solidFill>
                  <a:prstClr val="white"/>
                </a:solidFill>
                <a:cs typeface="Arial" pitchFamily="34" charset="0"/>
              </a:rPr>
              <a:t>Effectiveness</a:t>
            </a:r>
          </a:p>
          <a:p>
            <a:pPr algn="ctr"/>
            <a:r>
              <a:rPr lang="en-US" sz="1150" b="1" dirty="0">
                <a:solidFill>
                  <a:prstClr val="white"/>
                </a:solidFill>
                <a:cs typeface="Arial" pitchFamily="34" charset="0"/>
              </a:rPr>
              <a:t>Statement (s)</a:t>
            </a:r>
          </a:p>
        </p:txBody>
      </p:sp>
      <p:pic>
        <p:nvPicPr>
          <p:cNvPr id="67" name="Picture 7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7560" y="1939043"/>
            <a:ext cx="1234440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3478717" y="2127833"/>
            <a:ext cx="936276" cy="3539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50" b="1" dirty="0">
                <a:solidFill>
                  <a:prstClr val="white"/>
                </a:solidFill>
                <a:cs typeface="Arial" pitchFamily="34" charset="0"/>
              </a:rPr>
              <a:t>Outcome</a:t>
            </a:r>
          </a:p>
          <a:p>
            <a:pPr algn="ctr"/>
            <a:r>
              <a:rPr lang="en-US" sz="1150" b="1" dirty="0">
                <a:solidFill>
                  <a:prstClr val="white"/>
                </a:solidFill>
                <a:cs typeface="Arial" pitchFamily="34" charset="0"/>
              </a:rPr>
              <a:t>Statement </a:t>
            </a:r>
          </a:p>
        </p:txBody>
      </p:sp>
      <p:pic>
        <p:nvPicPr>
          <p:cNvPr id="68" name="Picture 8"/>
          <p:cNvPicPr>
            <a:picLocks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9605" y="1939043"/>
            <a:ext cx="1234440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8441049" y="2127833"/>
            <a:ext cx="1011552" cy="3539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50" b="1" dirty="0">
                <a:solidFill>
                  <a:prstClr val="white"/>
                </a:solidFill>
                <a:cs typeface="Arial" pitchFamily="34" charset="0"/>
              </a:rPr>
              <a:t>Efficiency</a:t>
            </a:r>
          </a:p>
          <a:p>
            <a:pPr algn="ctr"/>
            <a:r>
              <a:rPr lang="en-US" sz="1150" b="1" dirty="0">
                <a:solidFill>
                  <a:prstClr val="white"/>
                </a:solidFill>
                <a:cs typeface="Arial" pitchFamily="34" charset="0"/>
              </a:rPr>
              <a:t>Statement (s)</a:t>
            </a:r>
          </a:p>
        </p:txBody>
      </p:sp>
      <p:sp>
        <p:nvSpPr>
          <p:cNvPr id="62" name="Rectangle 61"/>
          <p:cNvSpPr/>
          <p:nvPr/>
        </p:nvSpPr>
        <p:spPr>
          <a:xfrm>
            <a:off x="2816352" y="3870960"/>
            <a:ext cx="7013448" cy="92964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Up Arrow 62"/>
          <p:cNvSpPr/>
          <p:nvPr/>
        </p:nvSpPr>
        <p:spPr>
          <a:xfrm>
            <a:off x="6035040" y="4876800"/>
            <a:ext cx="365760" cy="182880"/>
          </a:xfrm>
          <a:prstGeom prst="upArrow">
            <a:avLst/>
          </a:prstGeom>
          <a:gradFill>
            <a:gsLst>
              <a:gs pos="50000">
                <a:schemeClr val="tx2"/>
              </a:gs>
              <a:gs pos="0">
                <a:schemeClr val="tx2">
                  <a:lumMod val="50000"/>
                </a:schemeClr>
              </a:gs>
              <a:gs pos="100000">
                <a:schemeClr val="tx2">
                  <a:lumMod val="50000"/>
                </a:schemeClr>
              </a:gs>
            </a:gsLst>
            <a:lin ang="108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20924" y="3870960"/>
            <a:ext cx="7004304" cy="18288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154973" y="3870960"/>
            <a:ext cx="233925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292929"/>
                </a:solidFill>
                <a:cs typeface="Arial" pitchFamily="34" charset="0"/>
              </a:rPr>
              <a:t>Talent Development Processes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819400" y="4251960"/>
            <a:ext cx="97155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292929"/>
                </a:solidFill>
                <a:cs typeface="Arial" pitchFamily="34" charset="0"/>
              </a:rPr>
              <a:t>Talent Acquisition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907905" y="4251960"/>
            <a:ext cx="118620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292929"/>
                </a:solidFill>
                <a:cs typeface="Arial" pitchFamily="34" charset="0"/>
              </a:rPr>
              <a:t>Leadership Development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211066" y="4251960"/>
            <a:ext cx="110752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292929"/>
                </a:solidFill>
                <a:cs typeface="Arial" pitchFamily="34" charset="0"/>
              </a:rPr>
              <a:t>Learning &amp; Development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435549" y="4251960"/>
            <a:ext cx="114733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292929"/>
                </a:solidFill>
                <a:cs typeface="Arial" pitchFamily="34" charset="0"/>
              </a:rPr>
              <a:t>Capability Management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699836" y="4251960"/>
            <a:ext cx="110752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292929"/>
                </a:solidFill>
                <a:cs typeface="Arial" pitchFamily="34" charset="0"/>
              </a:rPr>
              <a:t>Performance Management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924318" y="4251960"/>
            <a:ext cx="8163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292929"/>
                </a:solidFill>
                <a:cs typeface="Arial" pitchFamily="34" charset="0"/>
              </a:rPr>
              <a:t>Total Rewards</a:t>
            </a:r>
          </a:p>
        </p:txBody>
      </p:sp>
      <p:sp>
        <p:nvSpPr>
          <p:cNvPr id="60" name="Trapezoid 59"/>
          <p:cNvSpPr/>
          <p:nvPr/>
        </p:nvSpPr>
        <p:spPr>
          <a:xfrm>
            <a:off x="2677160" y="5113020"/>
            <a:ext cx="7315200" cy="327660"/>
          </a:xfrm>
          <a:prstGeom prst="trapezoid">
            <a:avLst/>
          </a:prstGeom>
          <a:gradFill>
            <a:gsLst>
              <a:gs pos="0">
                <a:srgbClr val="808285"/>
              </a:gs>
              <a:gs pos="100000">
                <a:srgbClr val="C1C2C3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292929"/>
                </a:solidFill>
                <a:cs typeface="Arial" pitchFamily="34" charset="0"/>
              </a:rPr>
              <a:t>Extract, convert and calculate </a:t>
            </a:r>
            <a:r>
              <a:rPr lang="en-US" sz="1400" b="1" dirty="0">
                <a:solidFill>
                  <a:srgbClr val="292929"/>
                </a:solidFill>
                <a:cs typeface="Arial" pitchFamily="34" charset="0"/>
              </a:rPr>
              <a:t>Standard Measures</a:t>
            </a:r>
          </a:p>
        </p:txBody>
      </p:sp>
      <p:sp>
        <p:nvSpPr>
          <p:cNvPr id="61" name="Up Arrow 60"/>
          <p:cNvSpPr/>
          <p:nvPr/>
        </p:nvSpPr>
        <p:spPr>
          <a:xfrm>
            <a:off x="6035040" y="5516880"/>
            <a:ext cx="365760" cy="182880"/>
          </a:xfrm>
          <a:prstGeom prst="upArrow">
            <a:avLst/>
          </a:prstGeom>
          <a:gradFill>
            <a:gsLst>
              <a:gs pos="50000">
                <a:schemeClr val="tx2"/>
              </a:gs>
              <a:gs pos="0">
                <a:schemeClr val="tx2">
                  <a:lumMod val="50000"/>
                </a:schemeClr>
              </a:gs>
              <a:gs pos="100000">
                <a:schemeClr val="tx2">
                  <a:lumMod val="50000"/>
                </a:schemeClr>
              </a:gs>
            </a:gsLst>
            <a:lin ang="108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617758" y="3064423"/>
            <a:ext cx="9652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400" b="1"/>
            </a:lvl1pPr>
          </a:lstStyle>
          <a:p>
            <a:pPr algn="l"/>
            <a:r>
              <a:rPr lang="en-US" sz="1600" dirty="0">
                <a:solidFill>
                  <a:srgbClr val="ED1C29"/>
                </a:solidFill>
                <a:cs typeface="Arial" pitchFamily="34" charset="0"/>
              </a:rPr>
              <a:t>Data Sets</a:t>
            </a:r>
          </a:p>
        </p:txBody>
      </p:sp>
      <p:cxnSp>
        <p:nvCxnSpPr>
          <p:cNvPr id="65" name="Straight Arrow Connector 64"/>
          <p:cNvCxnSpPr>
            <a:stCxn id="68" idx="0"/>
          </p:cNvCxnSpPr>
          <p:nvPr/>
        </p:nvCxnSpPr>
        <p:spPr>
          <a:xfrm flipH="1" flipV="1">
            <a:off x="3962979" y="1562101"/>
            <a:ext cx="4983847" cy="376943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prstDash val="sys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7" idx="0"/>
          </p:cNvCxnSpPr>
          <p:nvPr/>
        </p:nvCxnSpPr>
        <p:spPr>
          <a:xfrm flipV="1">
            <a:off x="3954780" y="1562101"/>
            <a:ext cx="8198" cy="376942"/>
          </a:xfrm>
          <a:prstGeom prst="straightConnector1">
            <a:avLst/>
          </a:prstGeom>
          <a:ln>
            <a:solidFill>
              <a:schemeClr val="bg2"/>
            </a:solidFill>
            <a:prstDash val="sys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8" idx="0"/>
          </p:cNvCxnSpPr>
          <p:nvPr/>
        </p:nvCxnSpPr>
        <p:spPr>
          <a:xfrm flipH="1" flipV="1">
            <a:off x="8944583" y="1562101"/>
            <a:ext cx="2243" cy="37694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prstDash val="sys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 flipV="1">
            <a:off x="3962979" y="1600201"/>
            <a:ext cx="2658803" cy="338842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prstDash val="sys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68" idx="0"/>
          </p:cNvCxnSpPr>
          <p:nvPr/>
        </p:nvCxnSpPr>
        <p:spPr>
          <a:xfrm flipH="1" flipV="1">
            <a:off x="6583733" y="1562101"/>
            <a:ext cx="2363093" cy="37694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prstDash val="sys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3962979" y="1600201"/>
            <a:ext cx="2678863" cy="338842"/>
          </a:xfrm>
          <a:prstGeom prst="straightConnector1">
            <a:avLst/>
          </a:prstGeom>
          <a:ln>
            <a:solidFill>
              <a:schemeClr val="bg2"/>
            </a:solidFill>
            <a:prstDash val="sys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66" idx="0"/>
            <a:endCxn id="56" idx="2"/>
          </p:cNvCxnSpPr>
          <p:nvPr/>
        </p:nvCxnSpPr>
        <p:spPr>
          <a:xfrm flipH="1" flipV="1">
            <a:off x="6627548" y="1584961"/>
            <a:ext cx="9472" cy="354083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prstDash val="sys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/>
              <a:t>10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C80AF9-F599-ABC9-B675-ACC099BCB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</a:t>
            </a:r>
          </a:p>
        </p:txBody>
      </p:sp>
    </p:spTree>
    <p:extLst>
      <p:ext uri="{BB962C8B-B14F-4D97-AF65-F5344CB8AC3E}">
        <p14:creationId xmlns:p14="http://schemas.microsoft.com/office/powerpoint/2010/main" val="3421934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F0360-F570-B111-D02A-89F62F3BE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2014-2022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CB1FEC-928E-77F9-2E15-5A6DD6705E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9A26-2E62-4332-8381-306FE67E17B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99EC0-209C-7F57-C952-CDB8E51E735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Center for Talent Reporting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23F24E-3526-8E81-86FE-B127A4483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Framework modified </a:t>
            </a:r>
          </a:p>
          <a:p>
            <a:pPr lvl="1"/>
            <a:r>
              <a:rPr lang="en-US" sz="1600" dirty="0"/>
              <a:t>More reports added (scorecards, dashboards, program evaluation)</a:t>
            </a:r>
          </a:p>
          <a:p>
            <a:pPr lvl="1"/>
            <a:r>
              <a:rPr lang="en-US" sz="1600" dirty="0"/>
              <a:t>Statements de-emphasized to avoid duplication with management reports</a:t>
            </a:r>
          </a:p>
          <a:p>
            <a:pPr lvl="1"/>
            <a:r>
              <a:rPr lang="en-US" sz="1600" dirty="0"/>
              <a:t>Reasons to measure added</a:t>
            </a:r>
          </a:p>
          <a:p>
            <a:r>
              <a:rPr lang="en-US" sz="1800" dirty="0"/>
              <a:t>Measures library expanded</a:t>
            </a:r>
          </a:p>
          <a:p>
            <a:endParaRPr lang="en-US" sz="18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340341-4876-29E6-A267-AAD5F093806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January 2021: First book on TDRP published: </a:t>
            </a:r>
            <a:r>
              <a:rPr lang="en-US" sz="1800" b="1" dirty="0"/>
              <a:t>Measurement Demystified</a:t>
            </a:r>
          </a:p>
          <a:p>
            <a:r>
              <a:rPr lang="en-US" sz="1800" dirty="0"/>
              <a:t>January 2022L Second book published: </a:t>
            </a:r>
            <a:r>
              <a:rPr lang="en-US" sz="1800" b="1" dirty="0"/>
              <a:t>Measurement Demystified Field Guide</a:t>
            </a:r>
          </a:p>
          <a:p>
            <a:r>
              <a:rPr lang="en-US" sz="1800" dirty="0"/>
              <a:t>TDRP reflected in ISO Technical Specification TS 30437 L&amp;D Metrics (June 2023) </a:t>
            </a:r>
          </a:p>
          <a:p>
            <a:endParaRPr lang="en-US" sz="1800" dirty="0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5374A6C1-9431-62FE-6B3E-A1D15FB62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246" y="3743864"/>
            <a:ext cx="2557042" cy="228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BAA2542-A00E-084F-F606-D73FEF4109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38" y="1787906"/>
            <a:ext cx="1920240" cy="2743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contourW="12700">
            <a:contourClr>
              <a:schemeClr val="bg2"/>
            </a:contourClr>
          </a:sp3d>
        </p:spPr>
      </p:pic>
    </p:spTree>
    <p:extLst>
      <p:ext uri="{BB962C8B-B14F-4D97-AF65-F5344CB8AC3E}">
        <p14:creationId xmlns:p14="http://schemas.microsoft.com/office/powerpoint/2010/main" val="63181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0C35CF4-467F-49B3-9461-34BFBDA9F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83CEBF-C570-44F6-8C85-9078FF7DF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701D78-F50F-4D1C-A5E6-A8AC25B06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4A5B6-A587-BD47-8B1E-DC3DA0554FCF}" type="slidenum">
              <a:rPr lang="en-US">
                <a:solidFill>
                  <a:prstClr val="white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2641C3-C6B1-49CA-BB98-EBD182AB8E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28048" y="113731"/>
            <a:ext cx="9257731" cy="602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362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39B87-BC10-3013-6117-2E3C1AA90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56A90A-BC43-798F-303F-747A96271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633" y="2639598"/>
            <a:ext cx="11138897" cy="3532602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>
                <a:solidFill>
                  <a:srgbClr val="FF0000"/>
                </a:solidFill>
              </a:rPr>
              <a:t>             Questions or Comments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1F1DA0-ED67-94B8-D0EC-A1A4DD373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92929">
                  <a:lumMod val="75000"/>
                  <a:lumOff val="2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BBB29-15BE-8EAD-4E96-EE98EC903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766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Breakout #3: Take-Aways from the Last Two Sessions on the Need for TDRP and Its History and 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634" y="1752600"/>
            <a:ext cx="6816030" cy="4419600"/>
          </a:xfrm>
        </p:spPr>
        <p:txBody>
          <a:bodyPr/>
          <a:lstStyle/>
          <a:p>
            <a:r>
              <a:rPr lang="en-US" dirty="0"/>
              <a:t>For the next 7 minutes we will go into Breakouts to share take-aways</a:t>
            </a:r>
          </a:p>
          <a:p>
            <a:pPr lvl="1"/>
            <a:r>
              <a:rPr lang="en-US" dirty="0"/>
              <a:t>Same breakout members as last time</a:t>
            </a:r>
          </a:p>
          <a:p>
            <a:r>
              <a:rPr lang="en-US" dirty="0"/>
              <a:t>Discuss</a:t>
            </a:r>
          </a:p>
          <a:p>
            <a:pPr lvl="1"/>
            <a:r>
              <a:rPr lang="en-US" dirty="0"/>
              <a:t>What interested or surprised you?</a:t>
            </a:r>
          </a:p>
          <a:p>
            <a:pPr lvl="1"/>
            <a:r>
              <a:rPr lang="en-US" dirty="0"/>
              <a:t>What would like to know more about?</a:t>
            </a:r>
          </a:p>
          <a:p>
            <a:r>
              <a:rPr lang="en-US" dirty="0"/>
              <a:t>We will bring you back after 7 minutes</a:t>
            </a:r>
          </a:p>
          <a:p>
            <a:r>
              <a:rPr lang="en-US" dirty="0"/>
              <a:t>Type one surprise or take-away into Chat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noProof="0" dirty="0"/>
              <a:t>Center for Talent Reporting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B94A5B6-A587-BD47-8B1E-DC3DA0554FCF}" type="slidenum">
              <a:rPr lang="en-US" noProof="0" smtClean="0"/>
              <a:pPr lvl="0"/>
              <a:t>14</a:t>
            </a:fld>
            <a:endParaRPr lang="en-US" noProof="0" dirty="0"/>
          </a:p>
        </p:txBody>
      </p:sp>
      <p:pic>
        <p:nvPicPr>
          <p:cNvPr id="12" name="Picture 11" descr="Icon&#10;&#10;Description automatically generated with low confidence">
            <a:extLst>
              <a:ext uri="{FF2B5EF4-FFF2-40B4-BE49-F238E27FC236}">
                <a16:creationId xmlns:a16="http://schemas.microsoft.com/office/drawing/2014/main" id="{76F8F133-FC06-6D83-EE94-4B20081C91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017" y="2263331"/>
            <a:ext cx="3455885" cy="309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02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E66534E0-5A44-6D34-1DCC-CA77C8543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Talent Development Reporting Principles (TDRP)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38B9E-CCB6-65EF-F56A-355A4A2974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4A5B6-A587-BD47-8B1E-DC3DA0554FC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9E506-3227-87D2-2456-71830DE8722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Center for Talent Reporting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59F327C-4148-0C1B-7811-E238652AC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1800" dirty="0"/>
              <a:t>Kent Barnett (then CEO of Knowledge Advisors), Tamar Elkeles (then VP of Learning for Qualcomm), and a few others were having drinks at the Fall CLO Symposium in September 2010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They thought the time was right to bring GAAP-like standards to the L&amp;D profession</a:t>
            </a:r>
          </a:p>
          <a:p>
            <a:endParaRPr lang="en-US" sz="16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BE21CED-48E8-1DD4-C8B8-53EB97D3283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sz="1800" dirty="0"/>
              <a:t>Kent and Tamar agreed to form a council composed of industry thought leaders and practitioners to create these standards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Knowledge Advisors would fund initial development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Kent recruited Dave Vance and Peggy Parskey to provide leadership to the effort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Work began in October 2010 on the first draft of a White Paper</a:t>
            </a:r>
          </a:p>
          <a:p>
            <a:endParaRPr lang="en-US" sz="1600" dirty="0"/>
          </a:p>
        </p:txBody>
      </p:sp>
      <p:pic>
        <p:nvPicPr>
          <p:cNvPr id="19" name="Picture Placeholder 18" descr="Wine glasses on long formal dinner table">
            <a:extLst>
              <a:ext uri="{FF2B5EF4-FFF2-40B4-BE49-F238E27FC236}">
                <a16:creationId xmlns:a16="http://schemas.microsoft.com/office/drawing/2014/main" id="{EB779852-650C-1B1B-FC90-46B15D0033E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0" r="25920"/>
          <a:stretch/>
        </p:blipFill>
        <p:spPr>
          <a:xfrm>
            <a:off x="750888" y="1828797"/>
            <a:ext cx="3200400" cy="4209912"/>
          </a:xfrm>
        </p:spPr>
      </p:pic>
    </p:spTree>
    <p:extLst>
      <p:ext uri="{BB962C8B-B14F-4D97-AF65-F5344CB8AC3E}">
        <p14:creationId xmlns:p14="http://schemas.microsoft.com/office/powerpoint/2010/main" val="2726141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0A59-3537-ECE6-D228-8E669E2FF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Council Members: Thought Leaders</a:t>
            </a:r>
            <a:br>
              <a:rPr lang="en-US" dirty="0"/>
            </a:br>
            <a:r>
              <a:rPr lang="en-US" sz="2800" dirty="0">
                <a:solidFill>
                  <a:srgbClr val="FF0000"/>
                </a:solidFill>
              </a:rPr>
              <a:t>(Organization in 2010)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312B6-3F71-174C-98A0-D2D2E58013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B94A5B6-A587-BD47-8B1E-DC3DA0554FCF}" type="slidenum">
              <a:rPr lang="en-US" noProof="0" smtClean="0"/>
              <a:pPr lvl="0"/>
              <a:t>3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858CE-8834-90D0-0D24-4CFE73E173F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r>
              <a:rPr lang="en-US" noProof="0" dirty="0"/>
              <a:t>Center for Talent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17146-6F40-06EA-FE8B-7C2535002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Kent Barnett (Knowledge Advisors)</a:t>
            </a:r>
          </a:p>
          <a:p>
            <a:r>
              <a:rPr lang="en-US" dirty="0"/>
              <a:t>Jac Fitz-enz (Human Capital Source)</a:t>
            </a:r>
          </a:p>
          <a:p>
            <a:r>
              <a:rPr lang="en-US" dirty="0"/>
              <a:t>Josh Bersin (Bersin &amp; Associates)</a:t>
            </a:r>
          </a:p>
          <a:p>
            <a:r>
              <a:rPr lang="en-US" dirty="0"/>
              <a:t>Laurie Bassi (McBassi &amp; Associates)</a:t>
            </a:r>
          </a:p>
          <a:p>
            <a:r>
              <a:rPr lang="en-US" dirty="0"/>
              <a:t>Jack Phillips (ROI Institute)</a:t>
            </a:r>
          </a:p>
          <a:p>
            <a:r>
              <a:rPr lang="en-US" dirty="0"/>
              <a:t>Rob Brinkerhoff (Western Michigan University)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2F57D3-FEDD-5579-00CC-B12651371F5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Frank Anderson (Defense Acquisition University)</a:t>
            </a:r>
          </a:p>
          <a:p>
            <a:r>
              <a:rPr lang="en-US" dirty="0"/>
              <a:t>Jeff Higgins (HCMI)</a:t>
            </a:r>
          </a:p>
          <a:p>
            <a:r>
              <a:rPr lang="en-US" dirty="0"/>
              <a:t>Kevin Oakes (i4cp)</a:t>
            </a:r>
          </a:p>
          <a:p>
            <a:r>
              <a:rPr lang="en-US" dirty="0"/>
              <a:t>Peggy Parskey (Parskey Consulting)</a:t>
            </a:r>
          </a:p>
          <a:p>
            <a:r>
              <a:rPr lang="en-US" dirty="0"/>
              <a:t>David Vance (Manage Learning)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596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ADB86F4-2401-58E3-2F4D-F47651273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Council Members: Leading Practitioners</a:t>
            </a:r>
            <a:br>
              <a:rPr lang="en-US" dirty="0"/>
            </a:br>
            <a:r>
              <a:rPr lang="en-US" sz="2800" dirty="0">
                <a:solidFill>
                  <a:schemeClr val="tx2"/>
                </a:solidFill>
              </a:rPr>
              <a:t>(Organization in 2010)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576E36-7C6B-6CC4-2370-EB2FDC4362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9A26-2E62-4332-8381-306FE67E17B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F57D3-53A7-3A82-EA29-FE7344CDEB0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Center for Talent Reporting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CE811D-5122-8EDB-413E-A4E036889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1800" dirty="0"/>
              <a:t>Tamar Elkeles (Qualcomm) Council Chair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Carrie Beckstrom (ADP)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Sandy Shaw (Sodexo)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Terry Bickham (Deloitte)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Karen Kocher CIGNA)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Marilyn Figlar (Lockheed Martin)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Deb Tees (Lockheed Martin)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Sundar Nagarathnam (Net App)</a:t>
            </a:r>
          </a:p>
          <a:p>
            <a:endParaRPr lang="en-US" sz="16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0FE1E3E-CF6E-35A6-0B9B-D209DBC9ED0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1800" dirty="0"/>
              <a:t>Don Shoultz (BP)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Tom Simon (CNA Insurance)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Cedric Coco (Lowes)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Kevin Jones (PwC)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David Kuhl (First Data)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Claudia Rodriguez (Motorola Solutions)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David Sylvester (Booze Allen Hamilton)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Lou Tedrick (Verizon)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Sandra Dillon (E&amp;Y)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77799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41C40-7540-DE4F-B11D-63667524E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I: Initial White Paper Drafted and Approved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9F65E-D0F6-6B4E-E0A6-6ED07D5487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B94A5B6-A587-BD47-8B1E-DC3DA0554FCF}" type="slidenum">
              <a:rPr lang="en-US" noProof="0" smtClean="0"/>
              <a:pPr lvl="0"/>
              <a:t>5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5FB09-6C22-0000-3CAB-05B2740A78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r>
              <a:rPr lang="en-US" noProof="0" dirty="0"/>
              <a:t>Center for Talent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252BB-6AB3-C58C-70FB-7E37D9B82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Dave and Peggy created a White Paper with a measurement and reporting framework for L&amp;D</a:t>
            </a:r>
          </a:p>
          <a:p>
            <a:pPr lvl="1"/>
            <a:r>
              <a:rPr lang="en-US" dirty="0"/>
              <a:t>Three types of measures</a:t>
            </a:r>
          </a:p>
          <a:p>
            <a:pPr lvl="2"/>
            <a:r>
              <a:rPr lang="en-US" dirty="0"/>
              <a:t>Efficiency: quantity and activity measures, level 0</a:t>
            </a:r>
          </a:p>
          <a:p>
            <a:pPr lvl="2"/>
            <a:r>
              <a:rPr lang="en-US" dirty="0"/>
              <a:t>Effectiveness: quality measures, levels 1-3, 5</a:t>
            </a:r>
          </a:p>
          <a:p>
            <a:pPr lvl="2"/>
            <a:r>
              <a:rPr lang="en-US" dirty="0"/>
              <a:t>Outcomes: Results or impact, level 4</a:t>
            </a:r>
          </a:p>
          <a:p>
            <a:pPr lvl="1"/>
            <a:r>
              <a:rPr lang="en-US" dirty="0"/>
              <a:t>Three types of statements: efficiency, effectiveness, and outcome</a:t>
            </a:r>
          </a:p>
          <a:p>
            <a:pPr lvl="1"/>
            <a:r>
              <a:rPr lang="en-US" dirty="0"/>
              <a:t>Three types of executive reports: program, operations, summary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CDF059-5A89-3C80-2C6B-A7722738F0C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Initially referred to as GARP (Generally Accepted Reporting Principles)</a:t>
            </a:r>
          </a:p>
          <a:p>
            <a:pPr lvl="1"/>
            <a:r>
              <a:rPr lang="en-US" dirty="0"/>
              <a:t>24 drafts required before the council approved the final White Paper in March 2011 at the Spring CLO Symposium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335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F814D5-2CE3-78EB-4561-6BE44AF26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Reporting Process</a:t>
            </a:r>
            <a:br>
              <a:rPr lang="en-US" dirty="0"/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875791-1346-4E0E-EE03-80BE5FC08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698CDD-846B-5256-4C4E-FD9B5FA20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CDCC77-6BA7-B248-66B9-E88874215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632" y="1733005"/>
            <a:ext cx="6954090" cy="435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480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B13-452B-8D6C-05AD-7083741A4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Buildout: April 2011 – July 2012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024C9C-1CD8-5C64-4BF2-D60FD374E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90E1B7-4667-496C-A89C-78E77E18C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6D7491-143E-748A-0F0C-C07D1B8CD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1648" y="3156015"/>
            <a:ext cx="2194560" cy="20116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1"/>
            <a:tileRect/>
          </a:gradFill>
          <a:ln w="19050" cmpd="sng">
            <a:noFill/>
            <a:miter lim="800000"/>
            <a:headEnd/>
            <a:tailEnd/>
          </a:ln>
        </p:spPr>
        <p:txBody>
          <a:bodyPr lIns="91440" tIns="64008" rIns="91440" bIns="18288"/>
          <a:lstStyle/>
          <a:p>
            <a:pPr marL="227013" indent="-227013">
              <a:lnSpc>
                <a:spcPct val="85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L&amp;D measures named and defined</a:t>
            </a:r>
          </a:p>
          <a:p>
            <a:pPr marL="227013" indent="-227013">
              <a:lnSpc>
                <a:spcPct val="85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White Paper expanded</a:t>
            </a:r>
          </a:p>
          <a:p>
            <a:pPr>
              <a:lnSpc>
                <a:spcPct val="85000"/>
              </a:lnSpc>
              <a:spcBef>
                <a:spcPts val="400"/>
              </a:spcBef>
            </a:pPr>
            <a:endParaRPr lang="en-US" sz="1600" dirty="0">
              <a:solidFill>
                <a:srgbClr val="595959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DBB6F4-7725-2AAF-4D42-BE1A614BB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8170" y="3156015"/>
            <a:ext cx="3291840" cy="20116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1"/>
            <a:tileRect/>
          </a:gradFill>
          <a:ln w="19050" cmpd="sng">
            <a:noFill/>
            <a:miter lim="800000"/>
            <a:headEnd/>
            <a:tailEnd/>
          </a:ln>
        </p:spPr>
        <p:txBody>
          <a:bodyPr lIns="91440" tIns="64008" rIns="91440" bIns="18288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L&amp;D	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Leadership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Talent acquisition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Performance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Capability management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Total rewards</a:t>
            </a:r>
          </a:p>
          <a:p>
            <a:pPr marL="227013" indent="-227013">
              <a:lnSpc>
                <a:spcPct val="85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1B31AB-D2CA-EF71-7DC7-80BB32B28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0086" y="3156015"/>
            <a:ext cx="2194560" cy="20116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1"/>
            <a:tileRect/>
          </a:gradFill>
          <a:ln w="19050" cmpd="sng">
            <a:noFill/>
            <a:miter lim="800000"/>
            <a:headEnd/>
            <a:tailEnd/>
          </a:ln>
        </p:spPr>
        <p:txBody>
          <a:bodyPr lIns="91440" tIns="64008" rIns="91440" bIns="18288"/>
          <a:lstStyle/>
          <a:p>
            <a:pPr marL="227013" indent="-227013">
              <a:lnSpc>
                <a:spcPct val="85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/>
              <a:t>Measures and statements libraries created</a:t>
            </a:r>
            <a:endParaRPr lang="en-US" sz="1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5B7D10-F75B-489F-176B-BF65D17D7B93}"/>
              </a:ext>
            </a:extLst>
          </p:cNvPr>
          <p:cNvGrpSpPr/>
          <p:nvPr/>
        </p:nvGrpSpPr>
        <p:grpSpPr>
          <a:xfrm>
            <a:off x="1152750" y="1918127"/>
            <a:ext cx="2743200" cy="1260684"/>
            <a:chOff x="3181350" y="3740150"/>
            <a:chExt cx="5934076" cy="3117850"/>
          </a:xfrm>
          <a:solidFill>
            <a:schemeClr val="accent2"/>
          </a:solidFill>
        </p:grpSpPr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DDFAD61C-1838-EE05-62FE-7CAAFD8964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0350" y="3740150"/>
              <a:ext cx="3543300" cy="31178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18288" tIns="18288" rIns="18288" bIns="18288" anchor="ctr" anchorCtr="1"/>
            <a:lstStyle/>
            <a:p>
              <a:pPr algn="ctr">
                <a:lnSpc>
                  <a:spcPct val="85000"/>
                </a:lnSpc>
              </a:pPr>
              <a:r>
                <a:rPr lang="en-US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Phase II</a:t>
              </a:r>
            </a:p>
            <a:p>
              <a:pPr algn="ctr">
                <a:lnSpc>
                  <a:spcPct val="85000"/>
                </a:lnSpc>
              </a:pPr>
              <a:r>
                <a:rPr lang="en-US" sz="200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Standards</a:t>
              </a: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9AC7037A-74E6-0177-C3F8-F9A210611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4913" y="3740150"/>
              <a:ext cx="1560513" cy="3117850"/>
            </a:xfrm>
            <a:custGeom>
              <a:avLst/>
              <a:gdLst/>
              <a:ahLst/>
              <a:cxnLst>
                <a:cxn ang="0">
                  <a:pos x="1867" y="1605"/>
                </a:cxn>
                <a:cxn ang="0">
                  <a:pos x="1043" y="361"/>
                </a:cxn>
                <a:cxn ang="0">
                  <a:pos x="1043" y="361"/>
                </a:cxn>
                <a:cxn ang="0">
                  <a:pos x="1029" y="341"/>
                </a:cxn>
                <a:cxn ang="0">
                  <a:pos x="1016" y="323"/>
                </a:cxn>
                <a:cxn ang="0">
                  <a:pos x="984" y="288"/>
                </a:cxn>
                <a:cxn ang="0">
                  <a:pos x="946" y="254"/>
                </a:cxn>
                <a:cxn ang="0">
                  <a:pos x="906" y="219"/>
                </a:cxn>
                <a:cxn ang="0">
                  <a:pos x="860" y="189"/>
                </a:cxn>
                <a:cxn ang="0">
                  <a:pos x="813" y="160"/>
                </a:cxn>
                <a:cxn ang="0">
                  <a:pos x="763" y="131"/>
                </a:cxn>
                <a:cxn ang="0">
                  <a:pos x="708" y="105"/>
                </a:cxn>
                <a:cxn ang="0">
                  <a:pos x="652" y="82"/>
                </a:cxn>
                <a:cxn ang="0">
                  <a:pos x="596" y="62"/>
                </a:cxn>
                <a:cxn ang="0">
                  <a:pos x="538" y="44"/>
                </a:cxn>
                <a:cxn ang="0">
                  <a:pos x="478" y="29"/>
                </a:cxn>
                <a:cxn ang="0">
                  <a:pos x="419" y="17"/>
                </a:cxn>
                <a:cxn ang="0">
                  <a:pos x="359" y="7"/>
                </a:cxn>
                <a:cxn ang="0">
                  <a:pos x="299" y="2"/>
                </a:cxn>
                <a:cxn ang="0">
                  <a:pos x="241" y="0"/>
                </a:cxn>
                <a:cxn ang="0">
                  <a:pos x="136" y="0"/>
                </a:cxn>
                <a:cxn ang="0">
                  <a:pos x="0" y="0"/>
                </a:cxn>
                <a:cxn ang="0">
                  <a:pos x="0" y="3929"/>
                </a:cxn>
                <a:cxn ang="0">
                  <a:pos x="136" y="3929"/>
                </a:cxn>
                <a:cxn ang="0">
                  <a:pos x="241" y="3929"/>
                </a:cxn>
                <a:cxn ang="0">
                  <a:pos x="241" y="3929"/>
                </a:cxn>
                <a:cxn ang="0">
                  <a:pos x="299" y="3927"/>
                </a:cxn>
                <a:cxn ang="0">
                  <a:pos x="359" y="3922"/>
                </a:cxn>
                <a:cxn ang="0">
                  <a:pos x="419" y="3913"/>
                </a:cxn>
                <a:cxn ang="0">
                  <a:pos x="478" y="3902"/>
                </a:cxn>
                <a:cxn ang="0">
                  <a:pos x="538" y="3886"/>
                </a:cxn>
                <a:cxn ang="0">
                  <a:pos x="596" y="3867"/>
                </a:cxn>
                <a:cxn ang="0">
                  <a:pos x="652" y="3847"/>
                </a:cxn>
                <a:cxn ang="0">
                  <a:pos x="708" y="3824"/>
                </a:cxn>
                <a:cxn ang="0">
                  <a:pos x="763" y="3799"/>
                </a:cxn>
                <a:cxn ang="0">
                  <a:pos x="813" y="3770"/>
                </a:cxn>
                <a:cxn ang="0">
                  <a:pos x="860" y="3741"/>
                </a:cxn>
                <a:cxn ang="0">
                  <a:pos x="906" y="3710"/>
                </a:cxn>
                <a:cxn ang="0">
                  <a:pos x="946" y="3675"/>
                </a:cxn>
                <a:cxn ang="0">
                  <a:pos x="984" y="3641"/>
                </a:cxn>
                <a:cxn ang="0">
                  <a:pos x="1016" y="3607"/>
                </a:cxn>
                <a:cxn ang="0">
                  <a:pos x="1029" y="3588"/>
                </a:cxn>
                <a:cxn ang="0">
                  <a:pos x="1043" y="3569"/>
                </a:cxn>
                <a:cxn ang="0">
                  <a:pos x="1867" y="2324"/>
                </a:cxn>
                <a:cxn ang="0">
                  <a:pos x="1867" y="2324"/>
                </a:cxn>
                <a:cxn ang="0">
                  <a:pos x="1891" y="2286"/>
                </a:cxn>
                <a:cxn ang="0">
                  <a:pos x="1911" y="2244"/>
                </a:cxn>
                <a:cxn ang="0">
                  <a:pos x="1927" y="2201"/>
                </a:cxn>
                <a:cxn ang="0">
                  <a:pos x="1942" y="2156"/>
                </a:cxn>
                <a:cxn ang="0">
                  <a:pos x="1953" y="2110"/>
                </a:cxn>
                <a:cxn ang="0">
                  <a:pos x="1960" y="2062"/>
                </a:cxn>
                <a:cxn ang="0">
                  <a:pos x="1965" y="2014"/>
                </a:cxn>
                <a:cxn ang="0">
                  <a:pos x="1967" y="1966"/>
                </a:cxn>
                <a:cxn ang="0">
                  <a:pos x="1965" y="1917"/>
                </a:cxn>
                <a:cxn ang="0">
                  <a:pos x="1960" y="1868"/>
                </a:cxn>
                <a:cxn ang="0">
                  <a:pos x="1953" y="1819"/>
                </a:cxn>
                <a:cxn ang="0">
                  <a:pos x="1942" y="1774"/>
                </a:cxn>
                <a:cxn ang="0">
                  <a:pos x="1927" y="1728"/>
                </a:cxn>
                <a:cxn ang="0">
                  <a:pos x="1911" y="1685"/>
                </a:cxn>
                <a:cxn ang="0">
                  <a:pos x="1891" y="1643"/>
                </a:cxn>
                <a:cxn ang="0">
                  <a:pos x="1867" y="1605"/>
                </a:cxn>
                <a:cxn ang="0">
                  <a:pos x="1867" y="1605"/>
                </a:cxn>
              </a:cxnLst>
              <a:rect l="0" t="0" r="r" b="b"/>
              <a:pathLst>
                <a:path w="1967" h="3929">
                  <a:moveTo>
                    <a:pt x="1867" y="1605"/>
                  </a:moveTo>
                  <a:lnTo>
                    <a:pt x="1043" y="361"/>
                  </a:lnTo>
                  <a:lnTo>
                    <a:pt x="1043" y="361"/>
                  </a:lnTo>
                  <a:lnTo>
                    <a:pt x="1029" y="341"/>
                  </a:lnTo>
                  <a:lnTo>
                    <a:pt x="1016" y="323"/>
                  </a:lnTo>
                  <a:lnTo>
                    <a:pt x="984" y="288"/>
                  </a:lnTo>
                  <a:lnTo>
                    <a:pt x="946" y="254"/>
                  </a:lnTo>
                  <a:lnTo>
                    <a:pt x="906" y="219"/>
                  </a:lnTo>
                  <a:lnTo>
                    <a:pt x="860" y="189"/>
                  </a:lnTo>
                  <a:lnTo>
                    <a:pt x="813" y="160"/>
                  </a:lnTo>
                  <a:lnTo>
                    <a:pt x="763" y="131"/>
                  </a:lnTo>
                  <a:lnTo>
                    <a:pt x="708" y="105"/>
                  </a:lnTo>
                  <a:lnTo>
                    <a:pt x="652" y="82"/>
                  </a:lnTo>
                  <a:lnTo>
                    <a:pt x="596" y="62"/>
                  </a:lnTo>
                  <a:lnTo>
                    <a:pt x="538" y="44"/>
                  </a:lnTo>
                  <a:lnTo>
                    <a:pt x="478" y="29"/>
                  </a:lnTo>
                  <a:lnTo>
                    <a:pt x="419" y="17"/>
                  </a:lnTo>
                  <a:lnTo>
                    <a:pt x="359" y="7"/>
                  </a:lnTo>
                  <a:lnTo>
                    <a:pt x="299" y="2"/>
                  </a:lnTo>
                  <a:lnTo>
                    <a:pt x="241" y="0"/>
                  </a:lnTo>
                  <a:lnTo>
                    <a:pt x="136" y="0"/>
                  </a:lnTo>
                  <a:lnTo>
                    <a:pt x="0" y="0"/>
                  </a:lnTo>
                  <a:lnTo>
                    <a:pt x="0" y="3929"/>
                  </a:lnTo>
                  <a:lnTo>
                    <a:pt x="136" y="3929"/>
                  </a:lnTo>
                  <a:lnTo>
                    <a:pt x="241" y="3929"/>
                  </a:lnTo>
                  <a:lnTo>
                    <a:pt x="241" y="3929"/>
                  </a:lnTo>
                  <a:lnTo>
                    <a:pt x="299" y="3927"/>
                  </a:lnTo>
                  <a:lnTo>
                    <a:pt x="359" y="3922"/>
                  </a:lnTo>
                  <a:lnTo>
                    <a:pt x="419" y="3913"/>
                  </a:lnTo>
                  <a:lnTo>
                    <a:pt x="478" y="3902"/>
                  </a:lnTo>
                  <a:lnTo>
                    <a:pt x="538" y="3886"/>
                  </a:lnTo>
                  <a:lnTo>
                    <a:pt x="596" y="3867"/>
                  </a:lnTo>
                  <a:lnTo>
                    <a:pt x="652" y="3847"/>
                  </a:lnTo>
                  <a:lnTo>
                    <a:pt x="708" y="3824"/>
                  </a:lnTo>
                  <a:lnTo>
                    <a:pt x="763" y="3799"/>
                  </a:lnTo>
                  <a:lnTo>
                    <a:pt x="813" y="3770"/>
                  </a:lnTo>
                  <a:lnTo>
                    <a:pt x="860" y="3741"/>
                  </a:lnTo>
                  <a:lnTo>
                    <a:pt x="906" y="3710"/>
                  </a:lnTo>
                  <a:lnTo>
                    <a:pt x="946" y="3675"/>
                  </a:lnTo>
                  <a:lnTo>
                    <a:pt x="984" y="3641"/>
                  </a:lnTo>
                  <a:lnTo>
                    <a:pt x="1016" y="3607"/>
                  </a:lnTo>
                  <a:lnTo>
                    <a:pt x="1029" y="3588"/>
                  </a:lnTo>
                  <a:lnTo>
                    <a:pt x="1043" y="3569"/>
                  </a:lnTo>
                  <a:lnTo>
                    <a:pt x="1867" y="2324"/>
                  </a:lnTo>
                  <a:lnTo>
                    <a:pt x="1867" y="2324"/>
                  </a:lnTo>
                  <a:lnTo>
                    <a:pt x="1891" y="2286"/>
                  </a:lnTo>
                  <a:lnTo>
                    <a:pt x="1911" y="2244"/>
                  </a:lnTo>
                  <a:lnTo>
                    <a:pt x="1927" y="2201"/>
                  </a:lnTo>
                  <a:lnTo>
                    <a:pt x="1942" y="2156"/>
                  </a:lnTo>
                  <a:lnTo>
                    <a:pt x="1953" y="2110"/>
                  </a:lnTo>
                  <a:lnTo>
                    <a:pt x="1960" y="2062"/>
                  </a:lnTo>
                  <a:lnTo>
                    <a:pt x="1965" y="2014"/>
                  </a:lnTo>
                  <a:lnTo>
                    <a:pt x="1967" y="1966"/>
                  </a:lnTo>
                  <a:lnTo>
                    <a:pt x="1965" y="1917"/>
                  </a:lnTo>
                  <a:lnTo>
                    <a:pt x="1960" y="1868"/>
                  </a:lnTo>
                  <a:lnTo>
                    <a:pt x="1953" y="1819"/>
                  </a:lnTo>
                  <a:lnTo>
                    <a:pt x="1942" y="1774"/>
                  </a:lnTo>
                  <a:lnTo>
                    <a:pt x="1927" y="1728"/>
                  </a:lnTo>
                  <a:lnTo>
                    <a:pt x="1911" y="1685"/>
                  </a:lnTo>
                  <a:lnTo>
                    <a:pt x="1891" y="1643"/>
                  </a:lnTo>
                  <a:lnTo>
                    <a:pt x="1867" y="1605"/>
                  </a:lnTo>
                  <a:lnTo>
                    <a:pt x="1867" y="1605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18288" tIns="18288" rIns="18288" bIns="18288" anchor="ctr" anchorCtr="1"/>
            <a:lstStyle/>
            <a:p>
              <a:pPr algn="ctr">
                <a:lnSpc>
                  <a:spcPct val="85000"/>
                </a:lnSpc>
              </a:pPr>
              <a:endParaRPr lang="en-US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E6CEB7C8-A2B3-D682-C862-55C91F48E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350" y="3740150"/>
              <a:ext cx="995363" cy="3117850"/>
            </a:xfrm>
            <a:custGeom>
              <a:avLst/>
              <a:gdLst/>
              <a:ahLst/>
              <a:cxnLst>
                <a:cxn ang="0">
                  <a:pos x="373" y="0"/>
                </a:cxn>
                <a:cxn ang="0">
                  <a:pos x="264" y="7"/>
                </a:cxn>
                <a:cxn ang="0">
                  <a:pos x="172" y="29"/>
                </a:cxn>
                <a:cxn ang="0">
                  <a:pos x="132" y="44"/>
                </a:cxn>
                <a:cxn ang="0">
                  <a:pos x="98" y="62"/>
                </a:cxn>
                <a:cxn ang="0">
                  <a:pos x="69" y="82"/>
                </a:cxn>
                <a:cxn ang="0">
                  <a:pos x="43" y="105"/>
                </a:cxn>
                <a:cxn ang="0">
                  <a:pos x="25" y="131"/>
                </a:cxn>
                <a:cxn ang="0">
                  <a:pos x="11" y="160"/>
                </a:cxn>
                <a:cxn ang="0">
                  <a:pos x="2" y="189"/>
                </a:cxn>
                <a:cxn ang="0">
                  <a:pos x="0" y="219"/>
                </a:cxn>
                <a:cxn ang="0">
                  <a:pos x="2" y="254"/>
                </a:cxn>
                <a:cxn ang="0">
                  <a:pos x="11" y="288"/>
                </a:cxn>
                <a:cxn ang="0">
                  <a:pos x="25" y="323"/>
                </a:cxn>
                <a:cxn ang="0">
                  <a:pos x="47" y="361"/>
                </a:cxn>
                <a:cxn ang="0">
                  <a:pos x="873" y="1605"/>
                </a:cxn>
                <a:cxn ang="0">
                  <a:pos x="916" y="1685"/>
                </a:cxn>
                <a:cxn ang="0">
                  <a:pos x="947" y="1774"/>
                </a:cxn>
                <a:cxn ang="0">
                  <a:pos x="965" y="1868"/>
                </a:cxn>
                <a:cxn ang="0">
                  <a:pos x="971" y="1966"/>
                </a:cxn>
                <a:cxn ang="0">
                  <a:pos x="965" y="2062"/>
                </a:cxn>
                <a:cxn ang="0">
                  <a:pos x="947" y="2156"/>
                </a:cxn>
                <a:cxn ang="0">
                  <a:pos x="916" y="2244"/>
                </a:cxn>
                <a:cxn ang="0">
                  <a:pos x="873" y="2324"/>
                </a:cxn>
                <a:cxn ang="0">
                  <a:pos x="47" y="3569"/>
                </a:cxn>
                <a:cxn ang="0">
                  <a:pos x="25" y="3607"/>
                </a:cxn>
                <a:cxn ang="0">
                  <a:pos x="11" y="3641"/>
                </a:cxn>
                <a:cxn ang="0">
                  <a:pos x="2" y="3675"/>
                </a:cxn>
                <a:cxn ang="0">
                  <a:pos x="0" y="3710"/>
                </a:cxn>
                <a:cxn ang="0">
                  <a:pos x="2" y="3741"/>
                </a:cxn>
                <a:cxn ang="0">
                  <a:pos x="11" y="3770"/>
                </a:cxn>
                <a:cxn ang="0">
                  <a:pos x="25" y="3799"/>
                </a:cxn>
                <a:cxn ang="0">
                  <a:pos x="43" y="3824"/>
                </a:cxn>
                <a:cxn ang="0">
                  <a:pos x="69" y="3847"/>
                </a:cxn>
                <a:cxn ang="0">
                  <a:pos x="98" y="3867"/>
                </a:cxn>
                <a:cxn ang="0">
                  <a:pos x="132" y="3886"/>
                </a:cxn>
                <a:cxn ang="0">
                  <a:pos x="172" y="3902"/>
                </a:cxn>
                <a:cxn ang="0">
                  <a:pos x="264" y="3922"/>
                </a:cxn>
                <a:cxn ang="0">
                  <a:pos x="373" y="3929"/>
                </a:cxn>
                <a:cxn ang="0">
                  <a:pos x="1255" y="0"/>
                </a:cxn>
              </a:cxnLst>
              <a:rect l="0" t="0" r="r" b="b"/>
              <a:pathLst>
                <a:path w="1255" h="3929">
                  <a:moveTo>
                    <a:pt x="373" y="0"/>
                  </a:moveTo>
                  <a:lnTo>
                    <a:pt x="373" y="0"/>
                  </a:lnTo>
                  <a:lnTo>
                    <a:pt x="317" y="2"/>
                  </a:lnTo>
                  <a:lnTo>
                    <a:pt x="264" y="7"/>
                  </a:lnTo>
                  <a:lnTo>
                    <a:pt x="215" y="17"/>
                  </a:lnTo>
                  <a:lnTo>
                    <a:pt x="172" y="29"/>
                  </a:lnTo>
                  <a:lnTo>
                    <a:pt x="152" y="36"/>
                  </a:lnTo>
                  <a:lnTo>
                    <a:pt x="132" y="44"/>
                  </a:lnTo>
                  <a:lnTo>
                    <a:pt x="116" y="53"/>
                  </a:lnTo>
                  <a:lnTo>
                    <a:pt x="98" y="62"/>
                  </a:lnTo>
                  <a:lnTo>
                    <a:pt x="83" y="71"/>
                  </a:lnTo>
                  <a:lnTo>
                    <a:pt x="69" y="82"/>
                  </a:lnTo>
                  <a:lnTo>
                    <a:pt x="56" y="94"/>
                  </a:lnTo>
                  <a:lnTo>
                    <a:pt x="43" y="105"/>
                  </a:lnTo>
                  <a:lnTo>
                    <a:pt x="34" y="118"/>
                  </a:lnTo>
                  <a:lnTo>
                    <a:pt x="25" y="131"/>
                  </a:lnTo>
                  <a:lnTo>
                    <a:pt x="16" y="145"/>
                  </a:lnTo>
                  <a:lnTo>
                    <a:pt x="11" y="160"/>
                  </a:lnTo>
                  <a:lnTo>
                    <a:pt x="5" y="174"/>
                  </a:lnTo>
                  <a:lnTo>
                    <a:pt x="2" y="189"/>
                  </a:lnTo>
                  <a:lnTo>
                    <a:pt x="0" y="205"/>
                  </a:lnTo>
                  <a:lnTo>
                    <a:pt x="0" y="219"/>
                  </a:lnTo>
                  <a:lnTo>
                    <a:pt x="0" y="236"/>
                  </a:lnTo>
                  <a:lnTo>
                    <a:pt x="2" y="254"/>
                  </a:lnTo>
                  <a:lnTo>
                    <a:pt x="5" y="270"/>
                  </a:lnTo>
                  <a:lnTo>
                    <a:pt x="11" y="288"/>
                  </a:lnTo>
                  <a:lnTo>
                    <a:pt x="18" y="305"/>
                  </a:lnTo>
                  <a:lnTo>
                    <a:pt x="25" y="323"/>
                  </a:lnTo>
                  <a:lnTo>
                    <a:pt x="36" y="341"/>
                  </a:lnTo>
                  <a:lnTo>
                    <a:pt x="47" y="361"/>
                  </a:lnTo>
                  <a:lnTo>
                    <a:pt x="873" y="1605"/>
                  </a:lnTo>
                  <a:lnTo>
                    <a:pt x="873" y="1605"/>
                  </a:lnTo>
                  <a:lnTo>
                    <a:pt x="896" y="1643"/>
                  </a:lnTo>
                  <a:lnTo>
                    <a:pt x="916" y="1685"/>
                  </a:lnTo>
                  <a:lnTo>
                    <a:pt x="933" y="1728"/>
                  </a:lnTo>
                  <a:lnTo>
                    <a:pt x="947" y="1774"/>
                  </a:lnTo>
                  <a:lnTo>
                    <a:pt x="956" y="1819"/>
                  </a:lnTo>
                  <a:lnTo>
                    <a:pt x="965" y="1868"/>
                  </a:lnTo>
                  <a:lnTo>
                    <a:pt x="969" y="1917"/>
                  </a:lnTo>
                  <a:lnTo>
                    <a:pt x="971" y="1966"/>
                  </a:lnTo>
                  <a:lnTo>
                    <a:pt x="969" y="2014"/>
                  </a:lnTo>
                  <a:lnTo>
                    <a:pt x="965" y="2062"/>
                  </a:lnTo>
                  <a:lnTo>
                    <a:pt x="956" y="2110"/>
                  </a:lnTo>
                  <a:lnTo>
                    <a:pt x="947" y="2156"/>
                  </a:lnTo>
                  <a:lnTo>
                    <a:pt x="933" y="2201"/>
                  </a:lnTo>
                  <a:lnTo>
                    <a:pt x="916" y="2244"/>
                  </a:lnTo>
                  <a:lnTo>
                    <a:pt x="896" y="2286"/>
                  </a:lnTo>
                  <a:lnTo>
                    <a:pt x="873" y="2324"/>
                  </a:lnTo>
                  <a:lnTo>
                    <a:pt x="47" y="3569"/>
                  </a:lnTo>
                  <a:lnTo>
                    <a:pt x="47" y="3569"/>
                  </a:lnTo>
                  <a:lnTo>
                    <a:pt x="36" y="3588"/>
                  </a:lnTo>
                  <a:lnTo>
                    <a:pt x="25" y="3607"/>
                  </a:lnTo>
                  <a:lnTo>
                    <a:pt x="18" y="3625"/>
                  </a:lnTo>
                  <a:lnTo>
                    <a:pt x="11" y="3641"/>
                  </a:lnTo>
                  <a:lnTo>
                    <a:pt x="5" y="3659"/>
                  </a:lnTo>
                  <a:lnTo>
                    <a:pt x="2" y="3675"/>
                  </a:lnTo>
                  <a:lnTo>
                    <a:pt x="0" y="3694"/>
                  </a:lnTo>
                  <a:lnTo>
                    <a:pt x="0" y="3710"/>
                  </a:lnTo>
                  <a:lnTo>
                    <a:pt x="0" y="3724"/>
                  </a:lnTo>
                  <a:lnTo>
                    <a:pt x="2" y="3741"/>
                  </a:lnTo>
                  <a:lnTo>
                    <a:pt x="5" y="3755"/>
                  </a:lnTo>
                  <a:lnTo>
                    <a:pt x="11" y="3770"/>
                  </a:lnTo>
                  <a:lnTo>
                    <a:pt x="16" y="3784"/>
                  </a:lnTo>
                  <a:lnTo>
                    <a:pt x="25" y="3799"/>
                  </a:lnTo>
                  <a:lnTo>
                    <a:pt x="34" y="3811"/>
                  </a:lnTo>
                  <a:lnTo>
                    <a:pt x="43" y="3824"/>
                  </a:lnTo>
                  <a:lnTo>
                    <a:pt x="56" y="3835"/>
                  </a:lnTo>
                  <a:lnTo>
                    <a:pt x="69" y="3847"/>
                  </a:lnTo>
                  <a:lnTo>
                    <a:pt x="83" y="3858"/>
                  </a:lnTo>
                  <a:lnTo>
                    <a:pt x="98" y="3867"/>
                  </a:lnTo>
                  <a:lnTo>
                    <a:pt x="116" y="3876"/>
                  </a:lnTo>
                  <a:lnTo>
                    <a:pt x="132" y="3886"/>
                  </a:lnTo>
                  <a:lnTo>
                    <a:pt x="152" y="3895"/>
                  </a:lnTo>
                  <a:lnTo>
                    <a:pt x="172" y="3902"/>
                  </a:lnTo>
                  <a:lnTo>
                    <a:pt x="215" y="3913"/>
                  </a:lnTo>
                  <a:lnTo>
                    <a:pt x="264" y="3922"/>
                  </a:lnTo>
                  <a:lnTo>
                    <a:pt x="317" y="3927"/>
                  </a:lnTo>
                  <a:lnTo>
                    <a:pt x="373" y="3929"/>
                  </a:lnTo>
                  <a:lnTo>
                    <a:pt x="1255" y="3929"/>
                  </a:lnTo>
                  <a:lnTo>
                    <a:pt x="1255" y="0"/>
                  </a:lnTo>
                  <a:lnTo>
                    <a:pt x="373" y="0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18288" tIns="18288" rIns="18288" bIns="18288" anchor="ctr" anchorCtr="1"/>
            <a:lstStyle/>
            <a:p>
              <a:pPr algn="ctr">
                <a:lnSpc>
                  <a:spcPct val="85000"/>
                </a:lnSpc>
              </a:pPr>
              <a:endParaRPr lang="en-US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21DC6A3-C80A-34AC-69D1-CF3D6CBD68FD}"/>
              </a:ext>
            </a:extLst>
          </p:cNvPr>
          <p:cNvGrpSpPr/>
          <p:nvPr/>
        </p:nvGrpSpPr>
        <p:grpSpPr>
          <a:xfrm>
            <a:off x="3972158" y="1918127"/>
            <a:ext cx="3657600" cy="1260684"/>
            <a:chOff x="3181350" y="3740150"/>
            <a:chExt cx="11548543" cy="3117850"/>
          </a:xfrm>
          <a:solidFill>
            <a:schemeClr val="accent2"/>
          </a:solidFill>
        </p:grpSpPr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AEA2EC4A-00CF-3B28-D620-23F6B6A0E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0350" y="3740150"/>
              <a:ext cx="9165775" cy="31178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18288" tIns="18288" rIns="18288" bIns="18288" anchor="ctr" anchorCtr="1"/>
            <a:lstStyle/>
            <a:p>
              <a:pPr algn="ctr">
                <a:lnSpc>
                  <a:spcPct val="85000"/>
                </a:lnSpc>
              </a:pPr>
              <a:r>
                <a:rPr lang="en-US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Phase III</a:t>
              </a:r>
            </a:p>
            <a:p>
              <a:pPr algn="ctr">
                <a:lnSpc>
                  <a:spcPct val="85000"/>
                </a:lnSpc>
              </a:pPr>
              <a:r>
                <a:rPr lang="en-US" sz="200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Framework Expanded</a:t>
              </a: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6D2651E2-BAAE-705C-5ED6-A518E2A10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9380" y="3740150"/>
              <a:ext cx="1560513" cy="3117850"/>
            </a:xfrm>
            <a:custGeom>
              <a:avLst/>
              <a:gdLst/>
              <a:ahLst/>
              <a:cxnLst>
                <a:cxn ang="0">
                  <a:pos x="1867" y="1605"/>
                </a:cxn>
                <a:cxn ang="0">
                  <a:pos x="1043" y="361"/>
                </a:cxn>
                <a:cxn ang="0">
                  <a:pos x="1043" y="361"/>
                </a:cxn>
                <a:cxn ang="0">
                  <a:pos x="1029" y="341"/>
                </a:cxn>
                <a:cxn ang="0">
                  <a:pos x="1016" y="323"/>
                </a:cxn>
                <a:cxn ang="0">
                  <a:pos x="984" y="288"/>
                </a:cxn>
                <a:cxn ang="0">
                  <a:pos x="946" y="254"/>
                </a:cxn>
                <a:cxn ang="0">
                  <a:pos x="906" y="219"/>
                </a:cxn>
                <a:cxn ang="0">
                  <a:pos x="860" y="189"/>
                </a:cxn>
                <a:cxn ang="0">
                  <a:pos x="813" y="160"/>
                </a:cxn>
                <a:cxn ang="0">
                  <a:pos x="763" y="131"/>
                </a:cxn>
                <a:cxn ang="0">
                  <a:pos x="708" y="105"/>
                </a:cxn>
                <a:cxn ang="0">
                  <a:pos x="652" y="82"/>
                </a:cxn>
                <a:cxn ang="0">
                  <a:pos x="596" y="62"/>
                </a:cxn>
                <a:cxn ang="0">
                  <a:pos x="538" y="44"/>
                </a:cxn>
                <a:cxn ang="0">
                  <a:pos x="478" y="29"/>
                </a:cxn>
                <a:cxn ang="0">
                  <a:pos x="419" y="17"/>
                </a:cxn>
                <a:cxn ang="0">
                  <a:pos x="359" y="7"/>
                </a:cxn>
                <a:cxn ang="0">
                  <a:pos x="299" y="2"/>
                </a:cxn>
                <a:cxn ang="0">
                  <a:pos x="241" y="0"/>
                </a:cxn>
                <a:cxn ang="0">
                  <a:pos x="136" y="0"/>
                </a:cxn>
                <a:cxn ang="0">
                  <a:pos x="0" y="0"/>
                </a:cxn>
                <a:cxn ang="0">
                  <a:pos x="0" y="3929"/>
                </a:cxn>
                <a:cxn ang="0">
                  <a:pos x="136" y="3929"/>
                </a:cxn>
                <a:cxn ang="0">
                  <a:pos x="241" y="3929"/>
                </a:cxn>
                <a:cxn ang="0">
                  <a:pos x="241" y="3929"/>
                </a:cxn>
                <a:cxn ang="0">
                  <a:pos x="299" y="3927"/>
                </a:cxn>
                <a:cxn ang="0">
                  <a:pos x="359" y="3922"/>
                </a:cxn>
                <a:cxn ang="0">
                  <a:pos x="419" y="3913"/>
                </a:cxn>
                <a:cxn ang="0">
                  <a:pos x="478" y="3902"/>
                </a:cxn>
                <a:cxn ang="0">
                  <a:pos x="538" y="3886"/>
                </a:cxn>
                <a:cxn ang="0">
                  <a:pos x="596" y="3867"/>
                </a:cxn>
                <a:cxn ang="0">
                  <a:pos x="652" y="3847"/>
                </a:cxn>
                <a:cxn ang="0">
                  <a:pos x="708" y="3824"/>
                </a:cxn>
                <a:cxn ang="0">
                  <a:pos x="763" y="3799"/>
                </a:cxn>
                <a:cxn ang="0">
                  <a:pos x="813" y="3770"/>
                </a:cxn>
                <a:cxn ang="0">
                  <a:pos x="860" y="3741"/>
                </a:cxn>
                <a:cxn ang="0">
                  <a:pos x="906" y="3710"/>
                </a:cxn>
                <a:cxn ang="0">
                  <a:pos x="946" y="3675"/>
                </a:cxn>
                <a:cxn ang="0">
                  <a:pos x="984" y="3641"/>
                </a:cxn>
                <a:cxn ang="0">
                  <a:pos x="1016" y="3607"/>
                </a:cxn>
                <a:cxn ang="0">
                  <a:pos x="1029" y="3588"/>
                </a:cxn>
                <a:cxn ang="0">
                  <a:pos x="1043" y="3569"/>
                </a:cxn>
                <a:cxn ang="0">
                  <a:pos x="1867" y="2324"/>
                </a:cxn>
                <a:cxn ang="0">
                  <a:pos x="1867" y="2324"/>
                </a:cxn>
                <a:cxn ang="0">
                  <a:pos x="1891" y="2286"/>
                </a:cxn>
                <a:cxn ang="0">
                  <a:pos x="1911" y="2244"/>
                </a:cxn>
                <a:cxn ang="0">
                  <a:pos x="1927" y="2201"/>
                </a:cxn>
                <a:cxn ang="0">
                  <a:pos x="1942" y="2156"/>
                </a:cxn>
                <a:cxn ang="0">
                  <a:pos x="1953" y="2110"/>
                </a:cxn>
                <a:cxn ang="0">
                  <a:pos x="1960" y="2062"/>
                </a:cxn>
                <a:cxn ang="0">
                  <a:pos x="1965" y="2014"/>
                </a:cxn>
                <a:cxn ang="0">
                  <a:pos x="1967" y="1966"/>
                </a:cxn>
                <a:cxn ang="0">
                  <a:pos x="1965" y="1917"/>
                </a:cxn>
                <a:cxn ang="0">
                  <a:pos x="1960" y="1868"/>
                </a:cxn>
                <a:cxn ang="0">
                  <a:pos x="1953" y="1819"/>
                </a:cxn>
                <a:cxn ang="0">
                  <a:pos x="1942" y="1774"/>
                </a:cxn>
                <a:cxn ang="0">
                  <a:pos x="1927" y="1728"/>
                </a:cxn>
                <a:cxn ang="0">
                  <a:pos x="1911" y="1685"/>
                </a:cxn>
                <a:cxn ang="0">
                  <a:pos x="1891" y="1643"/>
                </a:cxn>
                <a:cxn ang="0">
                  <a:pos x="1867" y="1605"/>
                </a:cxn>
                <a:cxn ang="0">
                  <a:pos x="1867" y="1605"/>
                </a:cxn>
              </a:cxnLst>
              <a:rect l="0" t="0" r="r" b="b"/>
              <a:pathLst>
                <a:path w="1967" h="3929">
                  <a:moveTo>
                    <a:pt x="1867" y="1605"/>
                  </a:moveTo>
                  <a:lnTo>
                    <a:pt x="1043" y="361"/>
                  </a:lnTo>
                  <a:lnTo>
                    <a:pt x="1043" y="361"/>
                  </a:lnTo>
                  <a:lnTo>
                    <a:pt x="1029" y="341"/>
                  </a:lnTo>
                  <a:lnTo>
                    <a:pt x="1016" y="323"/>
                  </a:lnTo>
                  <a:lnTo>
                    <a:pt x="984" y="288"/>
                  </a:lnTo>
                  <a:lnTo>
                    <a:pt x="946" y="254"/>
                  </a:lnTo>
                  <a:lnTo>
                    <a:pt x="906" y="219"/>
                  </a:lnTo>
                  <a:lnTo>
                    <a:pt x="860" y="189"/>
                  </a:lnTo>
                  <a:lnTo>
                    <a:pt x="813" y="160"/>
                  </a:lnTo>
                  <a:lnTo>
                    <a:pt x="763" y="131"/>
                  </a:lnTo>
                  <a:lnTo>
                    <a:pt x="708" y="105"/>
                  </a:lnTo>
                  <a:lnTo>
                    <a:pt x="652" y="82"/>
                  </a:lnTo>
                  <a:lnTo>
                    <a:pt x="596" y="62"/>
                  </a:lnTo>
                  <a:lnTo>
                    <a:pt x="538" y="44"/>
                  </a:lnTo>
                  <a:lnTo>
                    <a:pt x="478" y="29"/>
                  </a:lnTo>
                  <a:lnTo>
                    <a:pt x="419" y="17"/>
                  </a:lnTo>
                  <a:lnTo>
                    <a:pt x="359" y="7"/>
                  </a:lnTo>
                  <a:lnTo>
                    <a:pt x="299" y="2"/>
                  </a:lnTo>
                  <a:lnTo>
                    <a:pt x="241" y="0"/>
                  </a:lnTo>
                  <a:lnTo>
                    <a:pt x="136" y="0"/>
                  </a:lnTo>
                  <a:lnTo>
                    <a:pt x="0" y="0"/>
                  </a:lnTo>
                  <a:lnTo>
                    <a:pt x="0" y="3929"/>
                  </a:lnTo>
                  <a:lnTo>
                    <a:pt x="136" y="3929"/>
                  </a:lnTo>
                  <a:lnTo>
                    <a:pt x="241" y="3929"/>
                  </a:lnTo>
                  <a:lnTo>
                    <a:pt x="241" y="3929"/>
                  </a:lnTo>
                  <a:lnTo>
                    <a:pt x="299" y="3927"/>
                  </a:lnTo>
                  <a:lnTo>
                    <a:pt x="359" y="3922"/>
                  </a:lnTo>
                  <a:lnTo>
                    <a:pt x="419" y="3913"/>
                  </a:lnTo>
                  <a:lnTo>
                    <a:pt x="478" y="3902"/>
                  </a:lnTo>
                  <a:lnTo>
                    <a:pt x="538" y="3886"/>
                  </a:lnTo>
                  <a:lnTo>
                    <a:pt x="596" y="3867"/>
                  </a:lnTo>
                  <a:lnTo>
                    <a:pt x="652" y="3847"/>
                  </a:lnTo>
                  <a:lnTo>
                    <a:pt x="708" y="3824"/>
                  </a:lnTo>
                  <a:lnTo>
                    <a:pt x="763" y="3799"/>
                  </a:lnTo>
                  <a:lnTo>
                    <a:pt x="813" y="3770"/>
                  </a:lnTo>
                  <a:lnTo>
                    <a:pt x="860" y="3741"/>
                  </a:lnTo>
                  <a:lnTo>
                    <a:pt x="906" y="3710"/>
                  </a:lnTo>
                  <a:lnTo>
                    <a:pt x="946" y="3675"/>
                  </a:lnTo>
                  <a:lnTo>
                    <a:pt x="984" y="3641"/>
                  </a:lnTo>
                  <a:lnTo>
                    <a:pt x="1016" y="3607"/>
                  </a:lnTo>
                  <a:lnTo>
                    <a:pt x="1029" y="3588"/>
                  </a:lnTo>
                  <a:lnTo>
                    <a:pt x="1043" y="3569"/>
                  </a:lnTo>
                  <a:lnTo>
                    <a:pt x="1867" y="2324"/>
                  </a:lnTo>
                  <a:lnTo>
                    <a:pt x="1867" y="2324"/>
                  </a:lnTo>
                  <a:lnTo>
                    <a:pt x="1891" y="2286"/>
                  </a:lnTo>
                  <a:lnTo>
                    <a:pt x="1911" y="2244"/>
                  </a:lnTo>
                  <a:lnTo>
                    <a:pt x="1927" y="2201"/>
                  </a:lnTo>
                  <a:lnTo>
                    <a:pt x="1942" y="2156"/>
                  </a:lnTo>
                  <a:lnTo>
                    <a:pt x="1953" y="2110"/>
                  </a:lnTo>
                  <a:lnTo>
                    <a:pt x="1960" y="2062"/>
                  </a:lnTo>
                  <a:lnTo>
                    <a:pt x="1965" y="2014"/>
                  </a:lnTo>
                  <a:lnTo>
                    <a:pt x="1967" y="1966"/>
                  </a:lnTo>
                  <a:lnTo>
                    <a:pt x="1965" y="1917"/>
                  </a:lnTo>
                  <a:lnTo>
                    <a:pt x="1960" y="1868"/>
                  </a:lnTo>
                  <a:lnTo>
                    <a:pt x="1953" y="1819"/>
                  </a:lnTo>
                  <a:lnTo>
                    <a:pt x="1942" y="1774"/>
                  </a:lnTo>
                  <a:lnTo>
                    <a:pt x="1927" y="1728"/>
                  </a:lnTo>
                  <a:lnTo>
                    <a:pt x="1911" y="1685"/>
                  </a:lnTo>
                  <a:lnTo>
                    <a:pt x="1891" y="1643"/>
                  </a:lnTo>
                  <a:lnTo>
                    <a:pt x="1867" y="1605"/>
                  </a:lnTo>
                  <a:lnTo>
                    <a:pt x="1867" y="1605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18288" tIns="18288" rIns="18288" bIns="18288" anchor="ctr" anchorCtr="1"/>
            <a:lstStyle/>
            <a:p>
              <a:pPr algn="ctr">
                <a:lnSpc>
                  <a:spcPct val="85000"/>
                </a:lnSpc>
              </a:pPr>
              <a:endParaRPr lang="en-US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73BCF596-4160-46D2-5F88-EA1C20623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350" y="3740150"/>
              <a:ext cx="995363" cy="3117850"/>
            </a:xfrm>
            <a:custGeom>
              <a:avLst/>
              <a:gdLst/>
              <a:ahLst/>
              <a:cxnLst>
                <a:cxn ang="0">
                  <a:pos x="373" y="0"/>
                </a:cxn>
                <a:cxn ang="0">
                  <a:pos x="264" y="7"/>
                </a:cxn>
                <a:cxn ang="0">
                  <a:pos x="172" y="29"/>
                </a:cxn>
                <a:cxn ang="0">
                  <a:pos x="132" y="44"/>
                </a:cxn>
                <a:cxn ang="0">
                  <a:pos x="98" y="62"/>
                </a:cxn>
                <a:cxn ang="0">
                  <a:pos x="69" y="82"/>
                </a:cxn>
                <a:cxn ang="0">
                  <a:pos x="43" y="105"/>
                </a:cxn>
                <a:cxn ang="0">
                  <a:pos x="25" y="131"/>
                </a:cxn>
                <a:cxn ang="0">
                  <a:pos x="11" y="160"/>
                </a:cxn>
                <a:cxn ang="0">
                  <a:pos x="2" y="189"/>
                </a:cxn>
                <a:cxn ang="0">
                  <a:pos x="0" y="219"/>
                </a:cxn>
                <a:cxn ang="0">
                  <a:pos x="2" y="254"/>
                </a:cxn>
                <a:cxn ang="0">
                  <a:pos x="11" y="288"/>
                </a:cxn>
                <a:cxn ang="0">
                  <a:pos x="25" y="323"/>
                </a:cxn>
                <a:cxn ang="0">
                  <a:pos x="47" y="361"/>
                </a:cxn>
                <a:cxn ang="0">
                  <a:pos x="873" y="1605"/>
                </a:cxn>
                <a:cxn ang="0">
                  <a:pos x="916" y="1685"/>
                </a:cxn>
                <a:cxn ang="0">
                  <a:pos x="947" y="1774"/>
                </a:cxn>
                <a:cxn ang="0">
                  <a:pos x="965" y="1868"/>
                </a:cxn>
                <a:cxn ang="0">
                  <a:pos x="971" y="1966"/>
                </a:cxn>
                <a:cxn ang="0">
                  <a:pos x="965" y="2062"/>
                </a:cxn>
                <a:cxn ang="0">
                  <a:pos x="947" y="2156"/>
                </a:cxn>
                <a:cxn ang="0">
                  <a:pos x="916" y="2244"/>
                </a:cxn>
                <a:cxn ang="0">
                  <a:pos x="873" y="2324"/>
                </a:cxn>
                <a:cxn ang="0">
                  <a:pos x="47" y="3569"/>
                </a:cxn>
                <a:cxn ang="0">
                  <a:pos x="25" y="3607"/>
                </a:cxn>
                <a:cxn ang="0">
                  <a:pos x="11" y="3641"/>
                </a:cxn>
                <a:cxn ang="0">
                  <a:pos x="2" y="3675"/>
                </a:cxn>
                <a:cxn ang="0">
                  <a:pos x="0" y="3710"/>
                </a:cxn>
                <a:cxn ang="0">
                  <a:pos x="2" y="3741"/>
                </a:cxn>
                <a:cxn ang="0">
                  <a:pos x="11" y="3770"/>
                </a:cxn>
                <a:cxn ang="0">
                  <a:pos x="25" y="3799"/>
                </a:cxn>
                <a:cxn ang="0">
                  <a:pos x="43" y="3824"/>
                </a:cxn>
                <a:cxn ang="0">
                  <a:pos x="69" y="3847"/>
                </a:cxn>
                <a:cxn ang="0">
                  <a:pos x="98" y="3867"/>
                </a:cxn>
                <a:cxn ang="0">
                  <a:pos x="132" y="3886"/>
                </a:cxn>
                <a:cxn ang="0">
                  <a:pos x="172" y="3902"/>
                </a:cxn>
                <a:cxn ang="0">
                  <a:pos x="264" y="3922"/>
                </a:cxn>
                <a:cxn ang="0">
                  <a:pos x="373" y="3929"/>
                </a:cxn>
                <a:cxn ang="0">
                  <a:pos x="1255" y="0"/>
                </a:cxn>
              </a:cxnLst>
              <a:rect l="0" t="0" r="r" b="b"/>
              <a:pathLst>
                <a:path w="1255" h="3929">
                  <a:moveTo>
                    <a:pt x="373" y="0"/>
                  </a:moveTo>
                  <a:lnTo>
                    <a:pt x="373" y="0"/>
                  </a:lnTo>
                  <a:lnTo>
                    <a:pt x="317" y="2"/>
                  </a:lnTo>
                  <a:lnTo>
                    <a:pt x="264" y="7"/>
                  </a:lnTo>
                  <a:lnTo>
                    <a:pt x="215" y="17"/>
                  </a:lnTo>
                  <a:lnTo>
                    <a:pt x="172" y="29"/>
                  </a:lnTo>
                  <a:lnTo>
                    <a:pt x="152" y="36"/>
                  </a:lnTo>
                  <a:lnTo>
                    <a:pt x="132" y="44"/>
                  </a:lnTo>
                  <a:lnTo>
                    <a:pt x="116" y="53"/>
                  </a:lnTo>
                  <a:lnTo>
                    <a:pt x="98" y="62"/>
                  </a:lnTo>
                  <a:lnTo>
                    <a:pt x="83" y="71"/>
                  </a:lnTo>
                  <a:lnTo>
                    <a:pt x="69" y="82"/>
                  </a:lnTo>
                  <a:lnTo>
                    <a:pt x="56" y="94"/>
                  </a:lnTo>
                  <a:lnTo>
                    <a:pt x="43" y="105"/>
                  </a:lnTo>
                  <a:lnTo>
                    <a:pt x="34" y="118"/>
                  </a:lnTo>
                  <a:lnTo>
                    <a:pt x="25" y="131"/>
                  </a:lnTo>
                  <a:lnTo>
                    <a:pt x="16" y="145"/>
                  </a:lnTo>
                  <a:lnTo>
                    <a:pt x="11" y="160"/>
                  </a:lnTo>
                  <a:lnTo>
                    <a:pt x="5" y="174"/>
                  </a:lnTo>
                  <a:lnTo>
                    <a:pt x="2" y="189"/>
                  </a:lnTo>
                  <a:lnTo>
                    <a:pt x="0" y="205"/>
                  </a:lnTo>
                  <a:lnTo>
                    <a:pt x="0" y="219"/>
                  </a:lnTo>
                  <a:lnTo>
                    <a:pt x="0" y="236"/>
                  </a:lnTo>
                  <a:lnTo>
                    <a:pt x="2" y="254"/>
                  </a:lnTo>
                  <a:lnTo>
                    <a:pt x="5" y="270"/>
                  </a:lnTo>
                  <a:lnTo>
                    <a:pt x="11" y="288"/>
                  </a:lnTo>
                  <a:lnTo>
                    <a:pt x="18" y="305"/>
                  </a:lnTo>
                  <a:lnTo>
                    <a:pt x="25" y="323"/>
                  </a:lnTo>
                  <a:lnTo>
                    <a:pt x="36" y="341"/>
                  </a:lnTo>
                  <a:lnTo>
                    <a:pt x="47" y="361"/>
                  </a:lnTo>
                  <a:lnTo>
                    <a:pt x="873" y="1605"/>
                  </a:lnTo>
                  <a:lnTo>
                    <a:pt x="873" y="1605"/>
                  </a:lnTo>
                  <a:lnTo>
                    <a:pt x="896" y="1643"/>
                  </a:lnTo>
                  <a:lnTo>
                    <a:pt x="916" y="1685"/>
                  </a:lnTo>
                  <a:lnTo>
                    <a:pt x="933" y="1728"/>
                  </a:lnTo>
                  <a:lnTo>
                    <a:pt x="947" y="1774"/>
                  </a:lnTo>
                  <a:lnTo>
                    <a:pt x="956" y="1819"/>
                  </a:lnTo>
                  <a:lnTo>
                    <a:pt x="965" y="1868"/>
                  </a:lnTo>
                  <a:lnTo>
                    <a:pt x="969" y="1917"/>
                  </a:lnTo>
                  <a:lnTo>
                    <a:pt x="971" y="1966"/>
                  </a:lnTo>
                  <a:lnTo>
                    <a:pt x="969" y="2014"/>
                  </a:lnTo>
                  <a:lnTo>
                    <a:pt x="965" y="2062"/>
                  </a:lnTo>
                  <a:lnTo>
                    <a:pt x="956" y="2110"/>
                  </a:lnTo>
                  <a:lnTo>
                    <a:pt x="947" y="2156"/>
                  </a:lnTo>
                  <a:lnTo>
                    <a:pt x="933" y="2201"/>
                  </a:lnTo>
                  <a:lnTo>
                    <a:pt x="916" y="2244"/>
                  </a:lnTo>
                  <a:lnTo>
                    <a:pt x="896" y="2286"/>
                  </a:lnTo>
                  <a:lnTo>
                    <a:pt x="873" y="2324"/>
                  </a:lnTo>
                  <a:lnTo>
                    <a:pt x="47" y="3569"/>
                  </a:lnTo>
                  <a:lnTo>
                    <a:pt x="47" y="3569"/>
                  </a:lnTo>
                  <a:lnTo>
                    <a:pt x="36" y="3588"/>
                  </a:lnTo>
                  <a:lnTo>
                    <a:pt x="25" y="3607"/>
                  </a:lnTo>
                  <a:lnTo>
                    <a:pt x="18" y="3625"/>
                  </a:lnTo>
                  <a:lnTo>
                    <a:pt x="11" y="3641"/>
                  </a:lnTo>
                  <a:lnTo>
                    <a:pt x="5" y="3659"/>
                  </a:lnTo>
                  <a:lnTo>
                    <a:pt x="2" y="3675"/>
                  </a:lnTo>
                  <a:lnTo>
                    <a:pt x="0" y="3694"/>
                  </a:lnTo>
                  <a:lnTo>
                    <a:pt x="0" y="3710"/>
                  </a:lnTo>
                  <a:lnTo>
                    <a:pt x="0" y="3724"/>
                  </a:lnTo>
                  <a:lnTo>
                    <a:pt x="2" y="3741"/>
                  </a:lnTo>
                  <a:lnTo>
                    <a:pt x="5" y="3755"/>
                  </a:lnTo>
                  <a:lnTo>
                    <a:pt x="11" y="3770"/>
                  </a:lnTo>
                  <a:lnTo>
                    <a:pt x="16" y="3784"/>
                  </a:lnTo>
                  <a:lnTo>
                    <a:pt x="25" y="3799"/>
                  </a:lnTo>
                  <a:lnTo>
                    <a:pt x="34" y="3811"/>
                  </a:lnTo>
                  <a:lnTo>
                    <a:pt x="43" y="3824"/>
                  </a:lnTo>
                  <a:lnTo>
                    <a:pt x="56" y="3835"/>
                  </a:lnTo>
                  <a:lnTo>
                    <a:pt x="69" y="3847"/>
                  </a:lnTo>
                  <a:lnTo>
                    <a:pt x="83" y="3858"/>
                  </a:lnTo>
                  <a:lnTo>
                    <a:pt x="98" y="3867"/>
                  </a:lnTo>
                  <a:lnTo>
                    <a:pt x="116" y="3876"/>
                  </a:lnTo>
                  <a:lnTo>
                    <a:pt x="132" y="3886"/>
                  </a:lnTo>
                  <a:lnTo>
                    <a:pt x="152" y="3895"/>
                  </a:lnTo>
                  <a:lnTo>
                    <a:pt x="172" y="3902"/>
                  </a:lnTo>
                  <a:lnTo>
                    <a:pt x="215" y="3913"/>
                  </a:lnTo>
                  <a:lnTo>
                    <a:pt x="264" y="3922"/>
                  </a:lnTo>
                  <a:lnTo>
                    <a:pt x="317" y="3927"/>
                  </a:lnTo>
                  <a:lnTo>
                    <a:pt x="373" y="3929"/>
                  </a:lnTo>
                  <a:lnTo>
                    <a:pt x="1255" y="3929"/>
                  </a:lnTo>
                  <a:lnTo>
                    <a:pt x="1255" y="0"/>
                  </a:lnTo>
                  <a:lnTo>
                    <a:pt x="373" y="0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18288" tIns="18288" rIns="18288" bIns="18288" anchor="ctr" anchorCtr="1"/>
            <a:lstStyle/>
            <a:p>
              <a:pPr algn="ctr">
                <a:lnSpc>
                  <a:spcPct val="85000"/>
                </a:lnSpc>
              </a:pPr>
              <a:endParaRPr lang="en-US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0955EE8-E0F3-55FE-6419-D046AD35BBD6}"/>
              </a:ext>
            </a:extLst>
          </p:cNvPr>
          <p:cNvGrpSpPr/>
          <p:nvPr/>
        </p:nvGrpSpPr>
        <p:grpSpPr>
          <a:xfrm>
            <a:off x="7705966" y="1918127"/>
            <a:ext cx="2743200" cy="1260684"/>
            <a:chOff x="3181350" y="3740150"/>
            <a:chExt cx="5934076" cy="3117850"/>
          </a:xfrm>
          <a:solidFill>
            <a:schemeClr val="accent2"/>
          </a:solidFill>
        </p:grpSpPr>
        <p:sp>
          <p:nvSpPr>
            <p:cNvPr id="19" name="Rectangle 8">
              <a:extLst>
                <a:ext uri="{FF2B5EF4-FFF2-40B4-BE49-F238E27FC236}">
                  <a16:creationId xmlns:a16="http://schemas.microsoft.com/office/drawing/2014/main" id="{18A5B6D7-6745-83C5-B3E0-EEB85D30F9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0350" y="3740150"/>
              <a:ext cx="3543300" cy="31178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18288" tIns="18288" rIns="18288" bIns="18288" anchor="ctr" anchorCtr="1"/>
            <a:lstStyle/>
            <a:p>
              <a:pPr algn="ctr">
                <a:lnSpc>
                  <a:spcPct val="85000"/>
                </a:lnSpc>
              </a:pPr>
              <a:r>
                <a:rPr lang="en-US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Phase IV</a:t>
              </a:r>
            </a:p>
            <a:p>
              <a:pPr algn="ctr">
                <a:lnSpc>
                  <a:spcPct val="85000"/>
                </a:lnSpc>
              </a:pPr>
              <a:r>
                <a:rPr lang="en-US" sz="200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Collateral</a:t>
              </a:r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F8D415EF-F619-53D7-26FC-3896EEDDB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4913" y="3740150"/>
              <a:ext cx="1560513" cy="3117850"/>
            </a:xfrm>
            <a:custGeom>
              <a:avLst/>
              <a:gdLst/>
              <a:ahLst/>
              <a:cxnLst>
                <a:cxn ang="0">
                  <a:pos x="1867" y="1605"/>
                </a:cxn>
                <a:cxn ang="0">
                  <a:pos x="1043" y="361"/>
                </a:cxn>
                <a:cxn ang="0">
                  <a:pos x="1043" y="361"/>
                </a:cxn>
                <a:cxn ang="0">
                  <a:pos x="1029" y="341"/>
                </a:cxn>
                <a:cxn ang="0">
                  <a:pos x="1016" y="323"/>
                </a:cxn>
                <a:cxn ang="0">
                  <a:pos x="984" y="288"/>
                </a:cxn>
                <a:cxn ang="0">
                  <a:pos x="946" y="254"/>
                </a:cxn>
                <a:cxn ang="0">
                  <a:pos x="906" y="219"/>
                </a:cxn>
                <a:cxn ang="0">
                  <a:pos x="860" y="189"/>
                </a:cxn>
                <a:cxn ang="0">
                  <a:pos x="813" y="160"/>
                </a:cxn>
                <a:cxn ang="0">
                  <a:pos x="763" y="131"/>
                </a:cxn>
                <a:cxn ang="0">
                  <a:pos x="708" y="105"/>
                </a:cxn>
                <a:cxn ang="0">
                  <a:pos x="652" y="82"/>
                </a:cxn>
                <a:cxn ang="0">
                  <a:pos x="596" y="62"/>
                </a:cxn>
                <a:cxn ang="0">
                  <a:pos x="538" y="44"/>
                </a:cxn>
                <a:cxn ang="0">
                  <a:pos x="478" y="29"/>
                </a:cxn>
                <a:cxn ang="0">
                  <a:pos x="419" y="17"/>
                </a:cxn>
                <a:cxn ang="0">
                  <a:pos x="359" y="7"/>
                </a:cxn>
                <a:cxn ang="0">
                  <a:pos x="299" y="2"/>
                </a:cxn>
                <a:cxn ang="0">
                  <a:pos x="241" y="0"/>
                </a:cxn>
                <a:cxn ang="0">
                  <a:pos x="136" y="0"/>
                </a:cxn>
                <a:cxn ang="0">
                  <a:pos x="0" y="0"/>
                </a:cxn>
                <a:cxn ang="0">
                  <a:pos x="0" y="3929"/>
                </a:cxn>
                <a:cxn ang="0">
                  <a:pos x="136" y="3929"/>
                </a:cxn>
                <a:cxn ang="0">
                  <a:pos x="241" y="3929"/>
                </a:cxn>
                <a:cxn ang="0">
                  <a:pos x="241" y="3929"/>
                </a:cxn>
                <a:cxn ang="0">
                  <a:pos x="299" y="3927"/>
                </a:cxn>
                <a:cxn ang="0">
                  <a:pos x="359" y="3922"/>
                </a:cxn>
                <a:cxn ang="0">
                  <a:pos x="419" y="3913"/>
                </a:cxn>
                <a:cxn ang="0">
                  <a:pos x="478" y="3902"/>
                </a:cxn>
                <a:cxn ang="0">
                  <a:pos x="538" y="3886"/>
                </a:cxn>
                <a:cxn ang="0">
                  <a:pos x="596" y="3867"/>
                </a:cxn>
                <a:cxn ang="0">
                  <a:pos x="652" y="3847"/>
                </a:cxn>
                <a:cxn ang="0">
                  <a:pos x="708" y="3824"/>
                </a:cxn>
                <a:cxn ang="0">
                  <a:pos x="763" y="3799"/>
                </a:cxn>
                <a:cxn ang="0">
                  <a:pos x="813" y="3770"/>
                </a:cxn>
                <a:cxn ang="0">
                  <a:pos x="860" y="3741"/>
                </a:cxn>
                <a:cxn ang="0">
                  <a:pos x="906" y="3710"/>
                </a:cxn>
                <a:cxn ang="0">
                  <a:pos x="946" y="3675"/>
                </a:cxn>
                <a:cxn ang="0">
                  <a:pos x="984" y="3641"/>
                </a:cxn>
                <a:cxn ang="0">
                  <a:pos x="1016" y="3607"/>
                </a:cxn>
                <a:cxn ang="0">
                  <a:pos x="1029" y="3588"/>
                </a:cxn>
                <a:cxn ang="0">
                  <a:pos x="1043" y="3569"/>
                </a:cxn>
                <a:cxn ang="0">
                  <a:pos x="1867" y="2324"/>
                </a:cxn>
                <a:cxn ang="0">
                  <a:pos x="1867" y="2324"/>
                </a:cxn>
                <a:cxn ang="0">
                  <a:pos x="1891" y="2286"/>
                </a:cxn>
                <a:cxn ang="0">
                  <a:pos x="1911" y="2244"/>
                </a:cxn>
                <a:cxn ang="0">
                  <a:pos x="1927" y="2201"/>
                </a:cxn>
                <a:cxn ang="0">
                  <a:pos x="1942" y="2156"/>
                </a:cxn>
                <a:cxn ang="0">
                  <a:pos x="1953" y="2110"/>
                </a:cxn>
                <a:cxn ang="0">
                  <a:pos x="1960" y="2062"/>
                </a:cxn>
                <a:cxn ang="0">
                  <a:pos x="1965" y="2014"/>
                </a:cxn>
                <a:cxn ang="0">
                  <a:pos x="1967" y="1966"/>
                </a:cxn>
                <a:cxn ang="0">
                  <a:pos x="1965" y="1917"/>
                </a:cxn>
                <a:cxn ang="0">
                  <a:pos x="1960" y="1868"/>
                </a:cxn>
                <a:cxn ang="0">
                  <a:pos x="1953" y="1819"/>
                </a:cxn>
                <a:cxn ang="0">
                  <a:pos x="1942" y="1774"/>
                </a:cxn>
                <a:cxn ang="0">
                  <a:pos x="1927" y="1728"/>
                </a:cxn>
                <a:cxn ang="0">
                  <a:pos x="1911" y="1685"/>
                </a:cxn>
                <a:cxn ang="0">
                  <a:pos x="1891" y="1643"/>
                </a:cxn>
                <a:cxn ang="0">
                  <a:pos x="1867" y="1605"/>
                </a:cxn>
                <a:cxn ang="0">
                  <a:pos x="1867" y="1605"/>
                </a:cxn>
              </a:cxnLst>
              <a:rect l="0" t="0" r="r" b="b"/>
              <a:pathLst>
                <a:path w="1967" h="3929">
                  <a:moveTo>
                    <a:pt x="1867" y="1605"/>
                  </a:moveTo>
                  <a:lnTo>
                    <a:pt x="1043" y="361"/>
                  </a:lnTo>
                  <a:lnTo>
                    <a:pt x="1043" y="361"/>
                  </a:lnTo>
                  <a:lnTo>
                    <a:pt x="1029" y="341"/>
                  </a:lnTo>
                  <a:lnTo>
                    <a:pt x="1016" y="323"/>
                  </a:lnTo>
                  <a:lnTo>
                    <a:pt x="984" y="288"/>
                  </a:lnTo>
                  <a:lnTo>
                    <a:pt x="946" y="254"/>
                  </a:lnTo>
                  <a:lnTo>
                    <a:pt x="906" y="219"/>
                  </a:lnTo>
                  <a:lnTo>
                    <a:pt x="860" y="189"/>
                  </a:lnTo>
                  <a:lnTo>
                    <a:pt x="813" y="160"/>
                  </a:lnTo>
                  <a:lnTo>
                    <a:pt x="763" y="131"/>
                  </a:lnTo>
                  <a:lnTo>
                    <a:pt x="708" y="105"/>
                  </a:lnTo>
                  <a:lnTo>
                    <a:pt x="652" y="82"/>
                  </a:lnTo>
                  <a:lnTo>
                    <a:pt x="596" y="62"/>
                  </a:lnTo>
                  <a:lnTo>
                    <a:pt x="538" y="44"/>
                  </a:lnTo>
                  <a:lnTo>
                    <a:pt x="478" y="29"/>
                  </a:lnTo>
                  <a:lnTo>
                    <a:pt x="419" y="17"/>
                  </a:lnTo>
                  <a:lnTo>
                    <a:pt x="359" y="7"/>
                  </a:lnTo>
                  <a:lnTo>
                    <a:pt x="299" y="2"/>
                  </a:lnTo>
                  <a:lnTo>
                    <a:pt x="241" y="0"/>
                  </a:lnTo>
                  <a:lnTo>
                    <a:pt x="136" y="0"/>
                  </a:lnTo>
                  <a:lnTo>
                    <a:pt x="0" y="0"/>
                  </a:lnTo>
                  <a:lnTo>
                    <a:pt x="0" y="3929"/>
                  </a:lnTo>
                  <a:lnTo>
                    <a:pt x="136" y="3929"/>
                  </a:lnTo>
                  <a:lnTo>
                    <a:pt x="241" y="3929"/>
                  </a:lnTo>
                  <a:lnTo>
                    <a:pt x="241" y="3929"/>
                  </a:lnTo>
                  <a:lnTo>
                    <a:pt x="299" y="3927"/>
                  </a:lnTo>
                  <a:lnTo>
                    <a:pt x="359" y="3922"/>
                  </a:lnTo>
                  <a:lnTo>
                    <a:pt x="419" y="3913"/>
                  </a:lnTo>
                  <a:lnTo>
                    <a:pt x="478" y="3902"/>
                  </a:lnTo>
                  <a:lnTo>
                    <a:pt x="538" y="3886"/>
                  </a:lnTo>
                  <a:lnTo>
                    <a:pt x="596" y="3867"/>
                  </a:lnTo>
                  <a:lnTo>
                    <a:pt x="652" y="3847"/>
                  </a:lnTo>
                  <a:lnTo>
                    <a:pt x="708" y="3824"/>
                  </a:lnTo>
                  <a:lnTo>
                    <a:pt x="763" y="3799"/>
                  </a:lnTo>
                  <a:lnTo>
                    <a:pt x="813" y="3770"/>
                  </a:lnTo>
                  <a:lnTo>
                    <a:pt x="860" y="3741"/>
                  </a:lnTo>
                  <a:lnTo>
                    <a:pt x="906" y="3710"/>
                  </a:lnTo>
                  <a:lnTo>
                    <a:pt x="946" y="3675"/>
                  </a:lnTo>
                  <a:lnTo>
                    <a:pt x="984" y="3641"/>
                  </a:lnTo>
                  <a:lnTo>
                    <a:pt x="1016" y="3607"/>
                  </a:lnTo>
                  <a:lnTo>
                    <a:pt x="1029" y="3588"/>
                  </a:lnTo>
                  <a:lnTo>
                    <a:pt x="1043" y="3569"/>
                  </a:lnTo>
                  <a:lnTo>
                    <a:pt x="1867" y="2324"/>
                  </a:lnTo>
                  <a:lnTo>
                    <a:pt x="1867" y="2324"/>
                  </a:lnTo>
                  <a:lnTo>
                    <a:pt x="1891" y="2286"/>
                  </a:lnTo>
                  <a:lnTo>
                    <a:pt x="1911" y="2244"/>
                  </a:lnTo>
                  <a:lnTo>
                    <a:pt x="1927" y="2201"/>
                  </a:lnTo>
                  <a:lnTo>
                    <a:pt x="1942" y="2156"/>
                  </a:lnTo>
                  <a:lnTo>
                    <a:pt x="1953" y="2110"/>
                  </a:lnTo>
                  <a:lnTo>
                    <a:pt x="1960" y="2062"/>
                  </a:lnTo>
                  <a:lnTo>
                    <a:pt x="1965" y="2014"/>
                  </a:lnTo>
                  <a:lnTo>
                    <a:pt x="1967" y="1966"/>
                  </a:lnTo>
                  <a:lnTo>
                    <a:pt x="1965" y="1917"/>
                  </a:lnTo>
                  <a:lnTo>
                    <a:pt x="1960" y="1868"/>
                  </a:lnTo>
                  <a:lnTo>
                    <a:pt x="1953" y="1819"/>
                  </a:lnTo>
                  <a:lnTo>
                    <a:pt x="1942" y="1774"/>
                  </a:lnTo>
                  <a:lnTo>
                    <a:pt x="1927" y="1728"/>
                  </a:lnTo>
                  <a:lnTo>
                    <a:pt x="1911" y="1685"/>
                  </a:lnTo>
                  <a:lnTo>
                    <a:pt x="1891" y="1643"/>
                  </a:lnTo>
                  <a:lnTo>
                    <a:pt x="1867" y="1605"/>
                  </a:lnTo>
                  <a:lnTo>
                    <a:pt x="1867" y="1605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18288" tIns="18288" rIns="18288" bIns="18288" anchor="ctr" anchorCtr="1"/>
            <a:lstStyle/>
            <a:p>
              <a:pPr algn="ctr">
                <a:lnSpc>
                  <a:spcPct val="85000"/>
                </a:lnSpc>
              </a:pPr>
              <a:endParaRPr lang="en-US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522874AB-D1A6-9EBF-5A81-3C1B558F5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350" y="3740150"/>
              <a:ext cx="995363" cy="3117850"/>
            </a:xfrm>
            <a:custGeom>
              <a:avLst/>
              <a:gdLst/>
              <a:ahLst/>
              <a:cxnLst>
                <a:cxn ang="0">
                  <a:pos x="373" y="0"/>
                </a:cxn>
                <a:cxn ang="0">
                  <a:pos x="264" y="7"/>
                </a:cxn>
                <a:cxn ang="0">
                  <a:pos x="172" y="29"/>
                </a:cxn>
                <a:cxn ang="0">
                  <a:pos x="132" y="44"/>
                </a:cxn>
                <a:cxn ang="0">
                  <a:pos x="98" y="62"/>
                </a:cxn>
                <a:cxn ang="0">
                  <a:pos x="69" y="82"/>
                </a:cxn>
                <a:cxn ang="0">
                  <a:pos x="43" y="105"/>
                </a:cxn>
                <a:cxn ang="0">
                  <a:pos x="25" y="131"/>
                </a:cxn>
                <a:cxn ang="0">
                  <a:pos x="11" y="160"/>
                </a:cxn>
                <a:cxn ang="0">
                  <a:pos x="2" y="189"/>
                </a:cxn>
                <a:cxn ang="0">
                  <a:pos x="0" y="219"/>
                </a:cxn>
                <a:cxn ang="0">
                  <a:pos x="2" y="254"/>
                </a:cxn>
                <a:cxn ang="0">
                  <a:pos x="11" y="288"/>
                </a:cxn>
                <a:cxn ang="0">
                  <a:pos x="25" y="323"/>
                </a:cxn>
                <a:cxn ang="0">
                  <a:pos x="47" y="361"/>
                </a:cxn>
                <a:cxn ang="0">
                  <a:pos x="873" y="1605"/>
                </a:cxn>
                <a:cxn ang="0">
                  <a:pos x="916" y="1685"/>
                </a:cxn>
                <a:cxn ang="0">
                  <a:pos x="947" y="1774"/>
                </a:cxn>
                <a:cxn ang="0">
                  <a:pos x="965" y="1868"/>
                </a:cxn>
                <a:cxn ang="0">
                  <a:pos x="971" y="1966"/>
                </a:cxn>
                <a:cxn ang="0">
                  <a:pos x="965" y="2062"/>
                </a:cxn>
                <a:cxn ang="0">
                  <a:pos x="947" y="2156"/>
                </a:cxn>
                <a:cxn ang="0">
                  <a:pos x="916" y="2244"/>
                </a:cxn>
                <a:cxn ang="0">
                  <a:pos x="873" y="2324"/>
                </a:cxn>
                <a:cxn ang="0">
                  <a:pos x="47" y="3569"/>
                </a:cxn>
                <a:cxn ang="0">
                  <a:pos x="25" y="3607"/>
                </a:cxn>
                <a:cxn ang="0">
                  <a:pos x="11" y="3641"/>
                </a:cxn>
                <a:cxn ang="0">
                  <a:pos x="2" y="3675"/>
                </a:cxn>
                <a:cxn ang="0">
                  <a:pos x="0" y="3710"/>
                </a:cxn>
                <a:cxn ang="0">
                  <a:pos x="2" y="3741"/>
                </a:cxn>
                <a:cxn ang="0">
                  <a:pos x="11" y="3770"/>
                </a:cxn>
                <a:cxn ang="0">
                  <a:pos x="25" y="3799"/>
                </a:cxn>
                <a:cxn ang="0">
                  <a:pos x="43" y="3824"/>
                </a:cxn>
                <a:cxn ang="0">
                  <a:pos x="69" y="3847"/>
                </a:cxn>
                <a:cxn ang="0">
                  <a:pos x="98" y="3867"/>
                </a:cxn>
                <a:cxn ang="0">
                  <a:pos x="132" y="3886"/>
                </a:cxn>
                <a:cxn ang="0">
                  <a:pos x="172" y="3902"/>
                </a:cxn>
                <a:cxn ang="0">
                  <a:pos x="264" y="3922"/>
                </a:cxn>
                <a:cxn ang="0">
                  <a:pos x="373" y="3929"/>
                </a:cxn>
                <a:cxn ang="0">
                  <a:pos x="1255" y="0"/>
                </a:cxn>
              </a:cxnLst>
              <a:rect l="0" t="0" r="r" b="b"/>
              <a:pathLst>
                <a:path w="1255" h="3929">
                  <a:moveTo>
                    <a:pt x="373" y="0"/>
                  </a:moveTo>
                  <a:lnTo>
                    <a:pt x="373" y="0"/>
                  </a:lnTo>
                  <a:lnTo>
                    <a:pt x="317" y="2"/>
                  </a:lnTo>
                  <a:lnTo>
                    <a:pt x="264" y="7"/>
                  </a:lnTo>
                  <a:lnTo>
                    <a:pt x="215" y="17"/>
                  </a:lnTo>
                  <a:lnTo>
                    <a:pt x="172" y="29"/>
                  </a:lnTo>
                  <a:lnTo>
                    <a:pt x="152" y="36"/>
                  </a:lnTo>
                  <a:lnTo>
                    <a:pt x="132" y="44"/>
                  </a:lnTo>
                  <a:lnTo>
                    <a:pt x="116" y="53"/>
                  </a:lnTo>
                  <a:lnTo>
                    <a:pt x="98" y="62"/>
                  </a:lnTo>
                  <a:lnTo>
                    <a:pt x="83" y="71"/>
                  </a:lnTo>
                  <a:lnTo>
                    <a:pt x="69" y="82"/>
                  </a:lnTo>
                  <a:lnTo>
                    <a:pt x="56" y="94"/>
                  </a:lnTo>
                  <a:lnTo>
                    <a:pt x="43" y="105"/>
                  </a:lnTo>
                  <a:lnTo>
                    <a:pt x="34" y="118"/>
                  </a:lnTo>
                  <a:lnTo>
                    <a:pt x="25" y="131"/>
                  </a:lnTo>
                  <a:lnTo>
                    <a:pt x="16" y="145"/>
                  </a:lnTo>
                  <a:lnTo>
                    <a:pt x="11" y="160"/>
                  </a:lnTo>
                  <a:lnTo>
                    <a:pt x="5" y="174"/>
                  </a:lnTo>
                  <a:lnTo>
                    <a:pt x="2" y="189"/>
                  </a:lnTo>
                  <a:lnTo>
                    <a:pt x="0" y="205"/>
                  </a:lnTo>
                  <a:lnTo>
                    <a:pt x="0" y="219"/>
                  </a:lnTo>
                  <a:lnTo>
                    <a:pt x="0" y="236"/>
                  </a:lnTo>
                  <a:lnTo>
                    <a:pt x="2" y="254"/>
                  </a:lnTo>
                  <a:lnTo>
                    <a:pt x="5" y="270"/>
                  </a:lnTo>
                  <a:lnTo>
                    <a:pt x="11" y="288"/>
                  </a:lnTo>
                  <a:lnTo>
                    <a:pt x="18" y="305"/>
                  </a:lnTo>
                  <a:lnTo>
                    <a:pt x="25" y="323"/>
                  </a:lnTo>
                  <a:lnTo>
                    <a:pt x="36" y="341"/>
                  </a:lnTo>
                  <a:lnTo>
                    <a:pt x="47" y="361"/>
                  </a:lnTo>
                  <a:lnTo>
                    <a:pt x="873" y="1605"/>
                  </a:lnTo>
                  <a:lnTo>
                    <a:pt x="873" y="1605"/>
                  </a:lnTo>
                  <a:lnTo>
                    <a:pt x="896" y="1643"/>
                  </a:lnTo>
                  <a:lnTo>
                    <a:pt x="916" y="1685"/>
                  </a:lnTo>
                  <a:lnTo>
                    <a:pt x="933" y="1728"/>
                  </a:lnTo>
                  <a:lnTo>
                    <a:pt x="947" y="1774"/>
                  </a:lnTo>
                  <a:lnTo>
                    <a:pt x="956" y="1819"/>
                  </a:lnTo>
                  <a:lnTo>
                    <a:pt x="965" y="1868"/>
                  </a:lnTo>
                  <a:lnTo>
                    <a:pt x="969" y="1917"/>
                  </a:lnTo>
                  <a:lnTo>
                    <a:pt x="971" y="1966"/>
                  </a:lnTo>
                  <a:lnTo>
                    <a:pt x="969" y="2014"/>
                  </a:lnTo>
                  <a:lnTo>
                    <a:pt x="965" y="2062"/>
                  </a:lnTo>
                  <a:lnTo>
                    <a:pt x="956" y="2110"/>
                  </a:lnTo>
                  <a:lnTo>
                    <a:pt x="947" y="2156"/>
                  </a:lnTo>
                  <a:lnTo>
                    <a:pt x="933" y="2201"/>
                  </a:lnTo>
                  <a:lnTo>
                    <a:pt x="916" y="2244"/>
                  </a:lnTo>
                  <a:lnTo>
                    <a:pt x="896" y="2286"/>
                  </a:lnTo>
                  <a:lnTo>
                    <a:pt x="873" y="2324"/>
                  </a:lnTo>
                  <a:lnTo>
                    <a:pt x="47" y="3569"/>
                  </a:lnTo>
                  <a:lnTo>
                    <a:pt x="47" y="3569"/>
                  </a:lnTo>
                  <a:lnTo>
                    <a:pt x="36" y="3588"/>
                  </a:lnTo>
                  <a:lnTo>
                    <a:pt x="25" y="3607"/>
                  </a:lnTo>
                  <a:lnTo>
                    <a:pt x="18" y="3625"/>
                  </a:lnTo>
                  <a:lnTo>
                    <a:pt x="11" y="3641"/>
                  </a:lnTo>
                  <a:lnTo>
                    <a:pt x="5" y="3659"/>
                  </a:lnTo>
                  <a:lnTo>
                    <a:pt x="2" y="3675"/>
                  </a:lnTo>
                  <a:lnTo>
                    <a:pt x="0" y="3694"/>
                  </a:lnTo>
                  <a:lnTo>
                    <a:pt x="0" y="3710"/>
                  </a:lnTo>
                  <a:lnTo>
                    <a:pt x="0" y="3724"/>
                  </a:lnTo>
                  <a:lnTo>
                    <a:pt x="2" y="3741"/>
                  </a:lnTo>
                  <a:lnTo>
                    <a:pt x="5" y="3755"/>
                  </a:lnTo>
                  <a:lnTo>
                    <a:pt x="11" y="3770"/>
                  </a:lnTo>
                  <a:lnTo>
                    <a:pt x="16" y="3784"/>
                  </a:lnTo>
                  <a:lnTo>
                    <a:pt x="25" y="3799"/>
                  </a:lnTo>
                  <a:lnTo>
                    <a:pt x="34" y="3811"/>
                  </a:lnTo>
                  <a:lnTo>
                    <a:pt x="43" y="3824"/>
                  </a:lnTo>
                  <a:lnTo>
                    <a:pt x="56" y="3835"/>
                  </a:lnTo>
                  <a:lnTo>
                    <a:pt x="69" y="3847"/>
                  </a:lnTo>
                  <a:lnTo>
                    <a:pt x="83" y="3858"/>
                  </a:lnTo>
                  <a:lnTo>
                    <a:pt x="98" y="3867"/>
                  </a:lnTo>
                  <a:lnTo>
                    <a:pt x="116" y="3876"/>
                  </a:lnTo>
                  <a:lnTo>
                    <a:pt x="132" y="3886"/>
                  </a:lnTo>
                  <a:lnTo>
                    <a:pt x="152" y="3895"/>
                  </a:lnTo>
                  <a:lnTo>
                    <a:pt x="172" y="3902"/>
                  </a:lnTo>
                  <a:lnTo>
                    <a:pt x="215" y="3913"/>
                  </a:lnTo>
                  <a:lnTo>
                    <a:pt x="264" y="3922"/>
                  </a:lnTo>
                  <a:lnTo>
                    <a:pt x="317" y="3927"/>
                  </a:lnTo>
                  <a:lnTo>
                    <a:pt x="373" y="3929"/>
                  </a:lnTo>
                  <a:lnTo>
                    <a:pt x="1255" y="3929"/>
                  </a:lnTo>
                  <a:lnTo>
                    <a:pt x="1255" y="0"/>
                  </a:lnTo>
                  <a:lnTo>
                    <a:pt x="373" y="0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18288" tIns="18288" rIns="18288" bIns="18288" anchor="ctr" anchorCtr="1"/>
            <a:lstStyle/>
            <a:p>
              <a:pPr algn="ctr">
                <a:lnSpc>
                  <a:spcPct val="85000"/>
                </a:lnSpc>
              </a:pPr>
              <a:endParaRPr lang="en-US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2AAB8C82-B069-823A-85BD-7CB635D6FEDE}"/>
              </a:ext>
            </a:extLst>
          </p:cNvPr>
          <p:cNvSpPr/>
          <p:nvPr/>
        </p:nvSpPr>
        <p:spPr>
          <a:xfrm>
            <a:off x="2149844" y="1395644"/>
            <a:ext cx="749012" cy="749012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18288" tIns="18288" rIns="18288" bIns="18288" anchor="ctr" anchorCtr="1"/>
          <a:lstStyle/>
          <a:p>
            <a:pPr algn="ctr">
              <a:lnSpc>
                <a:spcPct val="85000"/>
              </a:lnSpc>
              <a:spcBef>
                <a:spcPts val="20"/>
              </a:spcBef>
            </a:pPr>
            <a:endParaRPr lang="en-US" sz="2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1FE7FEA-FF6D-5D13-E918-0E220B00F6CE}"/>
              </a:ext>
            </a:extLst>
          </p:cNvPr>
          <p:cNvSpPr/>
          <p:nvPr/>
        </p:nvSpPr>
        <p:spPr>
          <a:xfrm>
            <a:off x="5426452" y="1395644"/>
            <a:ext cx="749012" cy="749012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18288" tIns="18288" rIns="18288" bIns="18288" anchor="ctr" anchorCtr="1"/>
          <a:lstStyle/>
          <a:p>
            <a:pPr algn="ctr">
              <a:lnSpc>
                <a:spcPct val="85000"/>
              </a:lnSpc>
              <a:spcBef>
                <a:spcPts val="20"/>
              </a:spcBef>
            </a:pPr>
            <a:endParaRPr lang="en-US" sz="20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D58BFBF-5B42-AB33-4DD2-99A02CF95B90}"/>
              </a:ext>
            </a:extLst>
          </p:cNvPr>
          <p:cNvSpPr/>
          <p:nvPr/>
        </p:nvSpPr>
        <p:spPr>
          <a:xfrm>
            <a:off x="8703060" y="1395644"/>
            <a:ext cx="749012" cy="749012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18288" tIns="18288" rIns="18288" bIns="18288" anchor="ctr" anchorCtr="1"/>
          <a:lstStyle/>
          <a:p>
            <a:pPr algn="ctr">
              <a:lnSpc>
                <a:spcPct val="85000"/>
              </a:lnSpc>
              <a:spcBef>
                <a:spcPts val="20"/>
              </a:spcBef>
            </a:pPr>
            <a:endParaRPr lang="en-US" sz="20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44" name="Picture 43" descr="Icon&#10;&#10;Description automatically generated">
            <a:extLst>
              <a:ext uri="{FF2B5EF4-FFF2-40B4-BE49-F238E27FC236}">
                <a16:creationId xmlns:a16="http://schemas.microsoft.com/office/drawing/2014/main" id="{4A693DAD-7F98-CD3B-38BF-92931DF95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966" y="1541550"/>
            <a:ext cx="457200" cy="457200"/>
          </a:xfrm>
          <a:prstGeom prst="rect">
            <a:avLst/>
          </a:prstGeom>
        </p:spPr>
      </p:pic>
      <p:pic>
        <p:nvPicPr>
          <p:cNvPr id="46" name="Picture 45" descr="Icon&#10;&#10;Description automatically generated">
            <a:extLst>
              <a:ext uri="{FF2B5EF4-FFF2-40B4-BE49-F238E27FC236}">
                <a16:creationId xmlns:a16="http://schemas.microsoft.com/office/drawing/2014/main" id="{207D2DAD-2430-FD5D-0BDE-D74343CE1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750" y="1541550"/>
            <a:ext cx="457200" cy="457200"/>
          </a:xfrm>
          <a:prstGeom prst="rect">
            <a:avLst/>
          </a:prstGeom>
        </p:spPr>
      </p:pic>
      <p:pic>
        <p:nvPicPr>
          <p:cNvPr id="48" name="Picture 47" descr="Logo, icon&#10;&#10;Description automatically generated">
            <a:extLst>
              <a:ext uri="{FF2B5EF4-FFF2-40B4-BE49-F238E27FC236}">
                <a16:creationId xmlns:a16="http://schemas.microsoft.com/office/drawing/2014/main" id="{9297DF56-F26F-290F-2577-3F32ABFCA4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358" y="1541550"/>
            <a:ext cx="457200" cy="45720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1D06BF31-291C-389C-22EF-9A79F0D6C6F4}"/>
              </a:ext>
            </a:extLst>
          </p:cNvPr>
          <p:cNvSpPr txBox="1"/>
          <p:nvPr/>
        </p:nvSpPr>
        <p:spPr>
          <a:xfrm>
            <a:off x="1795255" y="5462356"/>
            <a:ext cx="82901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chemeClr val="accent2"/>
                </a:solidFill>
              </a:rPr>
              <a:t>Name changed to Talent Development Reporting Principles (TDRP)</a:t>
            </a:r>
          </a:p>
        </p:txBody>
      </p:sp>
    </p:spTree>
    <p:extLst>
      <p:ext uri="{BB962C8B-B14F-4D97-AF65-F5344CB8AC3E}">
        <p14:creationId xmlns:p14="http://schemas.microsoft.com/office/powerpoint/2010/main" val="4103069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9658694-E136-4621-47A6-C3A9E3F86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Creation of the Center for Talent Reporting (CTR)</a:t>
            </a:r>
            <a:br>
              <a:rPr lang="en-US" dirty="0"/>
            </a:br>
            <a:r>
              <a:rPr lang="en-US" dirty="0"/>
              <a:t>August 2012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E842FF-945B-4991-A516-D8C1C57C80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C59B93-EC41-9B2B-8063-B672BB9D976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4F10C2-561D-9AB0-0FAE-9F5CD5B9C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TDRP needed a nonprofit home to preserve neutrality and independence</a:t>
            </a:r>
          </a:p>
          <a:p>
            <a:r>
              <a:rPr lang="en-US" dirty="0"/>
              <a:t>CTR created in August 2012 as a 501c6 nonprofit trade association</a:t>
            </a:r>
          </a:p>
          <a:p>
            <a:pPr lvl="1"/>
            <a:r>
              <a:rPr lang="en-US" dirty="0"/>
              <a:t>Dave Vance and Peggy Parskey named Executive and Assistant Directors</a:t>
            </a:r>
          </a:p>
          <a:p>
            <a:pPr lvl="1"/>
            <a:r>
              <a:rPr lang="en-US" dirty="0"/>
              <a:t>Board of Directors formed</a:t>
            </a:r>
          </a:p>
          <a:p>
            <a:pPr lvl="1"/>
            <a:r>
              <a:rPr lang="en-US" dirty="0"/>
              <a:t>Content will not be copyrighted and will be shared freely in word and PPT</a:t>
            </a:r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87FA104-4E90-776A-29FD-45F19D65C89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Revenue generated primarily from members and sponsors</a:t>
            </a:r>
          </a:p>
          <a:p>
            <a:pPr lvl="1"/>
            <a:r>
              <a:rPr lang="en-US" dirty="0"/>
              <a:t>CTR would not offer consulting</a:t>
            </a:r>
          </a:p>
          <a:p>
            <a:pPr lvl="2"/>
            <a:r>
              <a:rPr lang="en-US" dirty="0"/>
              <a:t>Avoid competing with sponsors for measurement consulting</a:t>
            </a:r>
          </a:p>
          <a:p>
            <a:r>
              <a:rPr lang="en-US" dirty="0"/>
              <a:t>Activities to include</a:t>
            </a:r>
          </a:p>
          <a:p>
            <a:pPr lvl="1"/>
            <a:r>
              <a:rPr lang="en-US" dirty="0"/>
              <a:t>White papers</a:t>
            </a:r>
          </a:p>
          <a:p>
            <a:pPr lvl="1"/>
            <a:r>
              <a:rPr lang="en-US" dirty="0"/>
              <a:t>Webinars</a:t>
            </a:r>
          </a:p>
          <a:p>
            <a:pPr lvl="1"/>
            <a:r>
              <a:rPr lang="en-US" dirty="0"/>
              <a:t>Workshops</a:t>
            </a:r>
          </a:p>
          <a:p>
            <a:pPr lvl="1"/>
            <a:r>
              <a:rPr lang="en-US" dirty="0"/>
              <a:t>Conferences</a:t>
            </a:r>
          </a:p>
          <a:p>
            <a:pPr lvl="1"/>
            <a:r>
              <a:rPr lang="en-US" dirty="0"/>
              <a:t>Content on website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385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C3D41-9D0F-12F0-4EE8-EC3804CF9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Full-Year of CTR: 2013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1A4EE-273B-6259-38A8-40FDFDEB4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Website goes live</a:t>
            </a:r>
          </a:p>
          <a:p>
            <a:r>
              <a:rPr lang="en-US" dirty="0"/>
              <a:t>Sponsors and members fund the start of CTR</a:t>
            </a:r>
          </a:p>
          <a:p>
            <a:pPr lvl="1"/>
            <a:r>
              <a:rPr lang="en-US" dirty="0"/>
              <a:t>Three sponsors have been with us since 2013</a:t>
            </a:r>
          </a:p>
          <a:p>
            <a:pPr lvl="2"/>
            <a:r>
              <a:rPr lang="en-US" dirty="0"/>
              <a:t>Knowledge Advisors/CEB/Gartner/Explorance</a:t>
            </a:r>
          </a:p>
          <a:p>
            <a:pPr lvl="2"/>
            <a:r>
              <a:rPr lang="en-US" dirty="0"/>
              <a:t>ROI Institute</a:t>
            </a:r>
          </a:p>
          <a:p>
            <a:pPr lvl="2"/>
            <a:r>
              <a:rPr lang="en-US" dirty="0"/>
              <a:t>Bellevue University’s Human Capital Lab</a:t>
            </a:r>
          </a:p>
          <a:p>
            <a:pPr lvl="1"/>
            <a:r>
              <a:rPr lang="en-US" dirty="0"/>
              <a:t>Two other sponsors with us for 8 of our 10 years</a:t>
            </a:r>
          </a:p>
          <a:p>
            <a:pPr lvl="2"/>
            <a:r>
              <a:rPr lang="en-US" dirty="0"/>
              <a:t>Caveo Learning and Skillsoft</a:t>
            </a:r>
          </a:p>
          <a:p>
            <a:r>
              <a:rPr lang="en-US" dirty="0"/>
              <a:t>Webinars, workshops, and monthly blogs begin</a:t>
            </a:r>
          </a:p>
          <a:p>
            <a:r>
              <a:rPr lang="en-US" dirty="0"/>
              <a:t>First CTR Conference held in Atlanta in October 2013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F94B9-4175-AAC5-21D9-E5479AD10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noProof="0" dirty="0"/>
              <a:t>Center for Talent Reporting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BFE62-93A8-2CED-52BB-B57EB7FB2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B94A5B6-A587-BD47-8B1E-DC3DA0554FCF}" type="slidenum">
              <a:rPr lang="en-US" noProof="0" smtClean="0"/>
              <a:pPr lvl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88218185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TDRP">
      <a:dk1>
        <a:srgbClr val="292929"/>
      </a:dk1>
      <a:lt1>
        <a:sysClr val="window" lastClr="FFFFFF"/>
      </a:lt1>
      <a:dk2>
        <a:srgbClr val="ED1C29"/>
      </a:dk2>
      <a:lt2>
        <a:srgbClr val="525456"/>
      </a:lt2>
      <a:accent1>
        <a:srgbClr val="FFFFFF"/>
      </a:accent1>
      <a:accent2>
        <a:srgbClr val="48AD97"/>
      </a:accent2>
      <a:accent3>
        <a:srgbClr val="97CB64"/>
      </a:accent3>
      <a:accent4>
        <a:srgbClr val="FCEF47"/>
      </a:accent4>
      <a:accent5>
        <a:srgbClr val="F68B33"/>
      </a:accent5>
      <a:accent6>
        <a:srgbClr val="525456"/>
      </a:accent6>
      <a:hlink>
        <a:srgbClr val="0000FF"/>
      </a:hlink>
      <a:folHlink>
        <a:srgbClr val="800080"/>
      </a:folHlink>
    </a:clrScheme>
    <a:fontScheme name="TDRP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tx2">
                <a:lumMod val="50000"/>
              </a:schemeClr>
            </a:gs>
            <a:gs pos="34000">
              <a:schemeClr val="tx2">
                <a:lumMod val="75000"/>
              </a:schemeClr>
            </a:gs>
            <a:gs pos="100000">
              <a:schemeClr val="tx2"/>
            </a:gs>
          </a:gsLst>
          <a:lin ang="162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1001">
          <a:schemeClr val="dk2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1575</TotalTime>
  <Words>972</Words>
  <Application>Microsoft Office PowerPoint</Application>
  <PresentationFormat>Widescreen</PresentationFormat>
  <Paragraphs>179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Lucida Grande</vt:lpstr>
      <vt:lpstr>Times New Roman</vt:lpstr>
      <vt:lpstr>Wingdings</vt:lpstr>
      <vt:lpstr>Advantage</vt:lpstr>
      <vt:lpstr>History and Evolution of  TDRP and CTR  </vt:lpstr>
      <vt:lpstr>History of Talent Development Reporting Principles (TDRP)</vt:lpstr>
      <vt:lpstr>Council Members: Thought Leaders (Organization in 2010)</vt:lpstr>
      <vt:lpstr>Council Members: Leading Practitioners (Organization in 2010)</vt:lpstr>
      <vt:lpstr>Phase I: Initial White Paper Drafted and Approved</vt:lpstr>
      <vt:lpstr>Executive Reporting Process </vt:lpstr>
      <vt:lpstr>Buildout: April 2011 – July 2012</vt:lpstr>
      <vt:lpstr>Creation of the Center for Talent Reporting (CTR) August 2012</vt:lpstr>
      <vt:lpstr>First Full-Year of CTR: 2013 </vt:lpstr>
      <vt:lpstr>Executive Reporting Process</vt:lpstr>
      <vt:lpstr>Evolution 2014-2022</vt:lpstr>
      <vt:lpstr> </vt:lpstr>
      <vt:lpstr> </vt:lpstr>
      <vt:lpstr>Breakout #3: Take-Aways from the Last Two Sessions on the Need for TDRP and Its History and Evolution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and Evolution of  TDRP and CTR</dc:title>
  <dc:creator>Margaret Parskey</dc:creator>
  <cp:lastModifiedBy>David Vance</cp:lastModifiedBy>
  <cp:revision>8</cp:revision>
  <dcterms:created xsi:type="dcterms:W3CDTF">2022-10-16T13:57:21Z</dcterms:created>
  <dcterms:modified xsi:type="dcterms:W3CDTF">2022-11-01T20:43:28Z</dcterms:modified>
</cp:coreProperties>
</file>