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8" r:id="rId3"/>
    <p:sldId id="7489" r:id="rId4"/>
    <p:sldId id="7491" r:id="rId5"/>
    <p:sldId id="7490" r:id="rId6"/>
    <p:sldId id="7493" r:id="rId7"/>
    <p:sldId id="264" r:id="rId8"/>
    <p:sldId id="17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7F7F7"/>
    <a:srgbClr val="F1F1F1"/>
    <a:srgbClr val="FDF9A1"/>
    <a:srgbClr val="C7E7E1"/>
    <a:srgbClr val="E6E6E6"/>
    <a:srgbClr val="FCDBC0"/>
    <a:srgbClr val="F9BF8F"/>
    <a:srgbClr val="FDEDD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2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F812-684F-4191-8D3E-57E0FB4B20FF}" type="datetimeFigureOut">
              <a:rPr lang="en-US" smtClean="0"/>
              <a:t>11/01/22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BC3B2-4AB3-45A6-ACB0-DE7CA9C88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3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62" y="432449"/>
            <a:ext cx="5571439" cy="3714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152400"/>
            <a:ext cx="203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864600" y="-558800"/>
            <a:ext cx="1524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ople solving problem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162" y="432449"/>
            <a:ext cx="5571439" cy="37142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3379" y="5207002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6768" y="228600"/>
            <a:ext cx="5647267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828800"/>
            <a:ext cx="48768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839200" y="152400"/>
            <a:ext cx="2032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8864600" y="-558800"/>
            <a:ext cx="152400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30" y="4738315"/>
            <a:ext cx="400241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0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5FB1A8-ECC0-41EC-A2E6-45DBEF06B201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1"/>
            <a:ext cx="688294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3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5FB1A8-ECC0-41EC-A2E6-45DBEF06B201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1"/>
            <a:ext cx="688294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3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11138897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6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45D37218-6F83-4105-B469-E670A1C6F022}" type="datetime4">
              <a:rPr lang="en-US" smtClean="0"/>
              <a:t>November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725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B3BA14A-515B-4AE8-BA50-CAD9E237E8E4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690" y="381001"/>
            <a:ext cx="714173" cy="36512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5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8927-1E75-44BC-9552-FC989BC9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EC473-6DB5-4BF6-924C-3A8CC1ABF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129B7E-E137-4E9E-A1ED-783AAA5DD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935F4-48DC-67AF-C4B7-8A0DB5DA922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1AE2-AEA4-4AE1-BF17-E803135DA394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6E468-11D0-30EE-C7A3-89187795A5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464782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1F0F-E41F-4967-BF56-52806978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B1CB8-F5EB-4D39-AA37-B931168BA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C129B7E-E137-4E9E-A1ED-783AAA5DD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4314C-59BA-414D-94F3-477131E0B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8340"/>
            <a:ext cx="10515600" cy="3978275"/>
          </a:xfrm>
          <a:prstGeom prst="rect">
            <a:avLst/>
          </a:prstGeom>
        </p:spPr>
        <p:txBody>
          <a:bodyPr/>
          <a:lstStyle>
            <a:lvl1pPr marL="231769" indent="-231769">
              <a:spcBef>
                <a:spcPts val="1200"/>
              </a:spcBef>
              <a:spcAft>
                <a:spcPts val="600"/>
              </a:spcAft>
              <a:defRPr sz="2800"/>
            </a:lvl1pPr>
            <a:lvl2pPr marL="461951" indent="-230182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/>
            </a:lvl2pPr>
            <a:lvl3pPr marL="682608" indent="-21748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&gt;"/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95873-A215-372D-2E3D-4C623FA578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8D1B-327A-4608-8462-0F3BCB846962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2E660B-0DCB-EC23-6270-0E36C97AF60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65040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5FB1A8-ECC0-41EC-A2E6-45DBEF06B201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9064" y="381001"/>
            <a:ext cx="812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6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2" y="1918063"/>
            <a:ext cx="5029200" cy="420624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A2536C-8743-7F6C-417C-A087DECC5D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95892" y="1918063"/>
            <a:ext cx="5029200" cy="420624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2982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2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A2536C-8743-7F6C-417C-A087DECC5D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5835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876F95-F477-1503-9CD1-8D7B80B98CD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47038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spcBef>
                <a:spcPts val="1200"/>
              </a:spcBef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11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A2536C-8743-7F6C-417C-A087DECC5D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5835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876F95-F477-1503-9CD1-8D7B80B98CD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47038" y="1918063"/>
            <a:ext cx="3200400" cy="420624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 sz="1200"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 sz="12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D4E0CB7-8279-F3E8-4A3A-49D4DE3E83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5163" y="1846263"/>
            <a:ext cx="3200400" cy="4278312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B3BA14A-515B-4AE8-BA50-CAD9E237E8E4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7690" y="381001"/>
            <a:ext cx="71417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7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48812DF-4D9A-47FF-B37B-370573F1895A}" type="datetime5">
              <a:rPr lang="en-US" smtClean="0"/>
              <a:t>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4633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828799"/>
            <a:ext cx="5431368" cy="4343399"/>
          </a:xfrm>
        </p:spPr>
        <p:txBody>
          <a:bodyPr/>
          <a:lstStyle>
            <a:lvl1pPr marL="171450" indent="-171450">
              <a:buClr>
                <a:srgbClr val="ED1C29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14350" indent="-171450">
              <a:buClr>
                <a:srgbClr val="ED1C29"/>
              </a:buClr>
              <a:buFont typeface="Lucida Grande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685800" indent="-171450">
              <a:buClr>
                <a:schemeClr val="tx2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02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04FB-1BB3-4BED-AF5F-4BD0DFEE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300E7-3346-430B-A17A-69D70EE47F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5B052F-F27A-4902-A03F-0C8FD7C98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410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752600"/>
            <a:ext cx="11138897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729" y="642358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2" y="6423585"/>
            <a:ext cx="8071104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3570" y="381003"/>
            <a:ext cx="70554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A08955-48E1-457A-A606-DDB495E330C7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137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C07DF-5B26-5079-841C-FDE285F157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79480" y="908237"/>
            <a:ext cx="731520" cy="7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78" r:id="rId3"/>
    <p:sldLayoutId id="2147483679" r:id="rId4"/>
    <p:sldLayoutId id="2147483680" r:id="rId5"/>
    <p:sldLayoutId id="2147483665" r:id="rId6"/>
    <p:sldLayoutId id="2147483681" r:id="rId7"/>
    <p:sldLayoutId id="2147483683" r:id="rId8"/>
    <p:sldLayoutId id="2147483684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4" y="282574"/>
            <a:ext cx="10075084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4" y="1752600"/>
            <a:ext cx="1113889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4632" y="6324600"/>
            <a:ext cx="11143488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958729" y="64235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CA08955-48E1-457A-A606-DDB495E330C7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00102-149F-F633-D9A9-D1CE81C9EE49}"/>
              </a:ext>
            </a:extLst>
          </p:cNvPr>
          <p:cNvSpPr/>
          <p:nvPr userDrawn="1"/>
        </p:nvSpPr>
        <p:spPr>
          <a:xfrm>
            <a:off x="11079480" y="282574"/>
            <a:ext cx="731520" cy="59436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A7581-950B-1BEB-7796-905D0099835D}"/>
              </a:ext>
            </a:extLst>
          </p:cNvPr>
          <p:cNvSpPr/>
          <p:nvPr userDrawn="1"/>
        </p:nvSpPr>
        <p:spPr>
          <a:xfrm>
            <a:off x="10910049" y="282574"/>
            <a:ext cx="113555" cy="59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A3CC1A-70ED-17F9-AEF3-A74FE176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F37AA-4845-E614-1BB2-5F25333EC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56837"/>
          <a:stretch/>
        </p:blipFill>
        <p:spPr>
          <a:xfrm>
            <a:off x="11072009" y="941387"/>
            <a:ext cx="731520" cy="3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parskey@centerfortalentreporting.org" TargetMode="External"/><Relationship Id="rId2" Type="http://schemas.openxmlformats.org/officeDocument/2006/relationships/hyperlink" Target="mailto:dvance@centerfortalentreporting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59297"/>
            <a:ext cx="4953000" cy="2164307"/>
          </a:xfrm>
        </p:spPr>
        <p:txBody>
          <a:bodyPr>
            <a:noAutofit/>
          </a:bodyPr>
          <a:lstStyle/>
          <a:p>
            <a:r>
              <a:rPr lang="en-US" sz="4400" b="1" dirty="0"/>
              <a:t>Lessons Learned: </a:t>
            </a:r>
            <a:r>
              <a:rPr lang="en-US" sz="3800" b="1" dirty="0"/>
              <a:t>Unfinished Business and Recommendations</a:t>
            </a:r>
            <a:br>
              <a:rPr lang="en-US" b="1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389" y="4656909"/>
            <a:ext cx="4787538" cy="1219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Dave Vance: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Peggy Parskey: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Assistant Director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73A20-7934-18AB-004E-90A8D65CF950}"/>
              </a:ext>
            </a:extLst>
          </p:cNvPr>
          <p:cNvSpPr txBox="1"/>
          <p:nvPr/>
        </p:nvSpPr>
        <p:spPr>
          <a:xfrm>
            <a:off x="862149" y="3136612"/>
            <a:ext cx="320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+mj-lt"/>
              </a:rPr>
              <a:t>November 2, 2022</a:t>
            </a:r>
          </a:p>
        </p:txBody>
      </p:sp>
    </p:spTree>
    <p:extLst>
      <p:ext uri="{BB962C8B-B14F-4D97-AF65-F5344CB8AC3E}">
        <p14:creationId xmlns:p14="http://schemas.microsoft.com/office/powerpoint/2010/main" val="120549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3498DAA4-877D-E4A9-A423-B6DD0B48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Levers of Change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6948C-B00B-60E9-C6C4-A7844053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3BA14A-515B-4AE8-BA50-CAD9E237E8E4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0B18-3783-1F7D-E3D7-7DD91120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7B38C-508C-889F-3D71-3CA960F8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388" y="381001"/>
            <a:ext cx="6744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38DEAFC-6E59-0170-93E8-00C835AA3392}"/>
              </a:ext>
            </a:extLst>
          </p:cNvPr>
          <p:cNvSpPr>
            <a:spLocks/>
          </p:cNvSpPr>
          <p:nvPr/>
        </p:nvSpPr>
        <p:spPr bwMode="gray">
          <a:xfrm>
            <a:off x="469901" y="1463472"/>
            <a:ext cx="3357318" cy="1218884"/>
          </a:xfrm>
          <a:custGeom>
            <a:avLst/>
            <a:gdLst>
              <a:gd name="T0" fmla="*/ 1028 w 1028"/>
              <a:gd name="T1" fmla="*/ 0 h 420"/>
              <a:gd name="T2" fmla="*/ 118 w 1028"/>
              <a:gd name="T3" fmla="*/ 0 h 420"/>
              <a:gd name="T4" fmla="*/ 72 w 1028"/>
              <a:gd name="T5" fmla="*/ 0 h 420"/>
              <a:gd name="T6" fmla="*/ 0 w 1028"/>
              <a:gd name="T7" fmla="*/ 52 h 420"/>
              <a:gd name="T8" fmla="*/ 0 w 1028"/>
              <a:gd name="T9" fmla="*/ 99 h 420"/>
              <a:gd name="T10" fmla="*/ 51 w 1028"/>
              <a:gd name="T11" fmla="*/ 99 h 420"/>
              <a:gd name="T12" fmla="*/ 51 w 1028"/>
              <a:gd name="T13" fmla="*/ 420 h 420"/>
              <a:gd name="T14" fmla="*/ 1028 w 1028"/>
              <a:gd name="T15" fmla="*/ 420 h 420"/>
              <a:gd name="T16" fmla="*/ 1028 w 1028"/>
              <a:gd name="T17" fmla="*/ 0 h 420"/>
              <a:gd name="connsiteX0" fmla="*/ 11634 w 11634"/>
              <a:gd name="connsiteY0" fmla="*/ 0 h 10000"/>
              <a:gd name="connsiteX1" fmla="*/ 1148 w 11634"/>
              <a:gd name="connsiteY1" fmla="*/ 0 h 10000"/>
              <a:gd name="connsiteX2" fmla="*/ 700 w 11634"/>
              <a:gd name="connsiteY2" fmla="*/ 0 h 10000"/>
              <a:gd name="connsiteX3" fmla="*/ 0 w 11634"/>
              <a:gd name="connsiteY3" fmla="*/ 1238 h 10000"/>
              <a:gd name="connsiteX4" fmla="*/ 0 w 11634"/>
              <a:gd name="connsiteY4" fmla="*/ 2357 h 10000"/>
              <a:gd name="connsiteX5" fmla="*/ 496 w 11634"/>
              <a:gd name="connsiteY5" fmla="*/ 2357 h 10000"/>
              <a:gd name="connsiteX6" fmla="*/ 496 w 11634"/>
              <a:gd name="connsiteY6" fmla="*/ 10000 h 10000"/>
              <a:gd name="connsiteX7" fmla="*/ 10000 w 11634"/>
              <a:gd name="connsiteY7" fmla="*/ 10000 h 10000"/>
              <a:gd name="connsiteX8" fmla="*/ 11634 w 11634"/>
              <a:gd name="connsiteY8" fmla="*/ 0 h 10000"/>
              <a:gd name="connsiteX0" fmla="*/ 11634 w 11634"/>
              <a:gd name="connsiteY0" fmla="*/ 0 h 10000"/>
              <a:gd name="connsiteX1" fmla="*/ 1148 w 11634"/>
              <a:gd name="connsiteY1" fmla="*/ 0 h 10000"/>
              <a:gd name="connsiteX2" fmla="*/ 700 w 11634"/>
              <a:gd name="connsiteY2" fmla="*/ 0 h 10000"/>
              <a:gd name="connsiteX3" fmla="*/ 0 w 11634"/>
              <a:gd name="connsiteY3" fmla="*/ 1238 h 10000"/>
              <a:gd name="connsiteX4" fmla="*/ 0 w 11634"/>
              <a:gd name="connsiteY4" fmla="*/ 2357 h 10000"/>
              <a:gd name="connsiteX5" fmla="*/ 496 w 11634"/>
              <a:gd name="connsiteY5" fmla="*/ 2357 h 10000"/>
              <a:gd name="connsiteX6" fmla="*/ 496 w 11634"/>
              <a:gd name="connsiteY6" fmla="*/ 10000 h 10000"/>
              <a:gd name="connsiteX7" fmla="*/ 11634 w 11634"/>
              <a:gd name="connsiteY7" fmla="*/ 9929 h 10000"/>
              <a:gd name="connsiteX8" fmla="*/ 11634 w 11634"/>
              <a:gd name="connsiteY8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4" h="10000">
                <a:moveTo>
                  <a:pt x="11634" y="0"/>
                </a:moveTo>
                <a:lnTo>
                  <a:pt x="1148" y="0"/>
                </a:lnTo>
                <a:lnTo>
                  <a:pt x="700" y="0"/>
                </a:lnTo>
                <a:cubicBezTo>
                  <a:pt x="603" y="667"/>
                  <a:pt x="486" y="1238"/>
                  <a:pt x="0" y="1238"/>
                </a:cubicBezTo>
                <a:lnTo>
                  <a:pt x="0" y="2357"/>
                </a:lnTo>
                <a:lnTo>
                  <a:pt x="496" y="2357"/>
                </a:lnTo>
                <a:lnTo>
                  <a:pt x="496" y="10000"/>
                </a:lnTo>
                <a:lnTo>
                  <a:pt x="11634" y="9929"/>
                </a:lnTo>
                <a:lnTo>
                  <a:pt x="116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hteck 58">
            <a:extLst>
              <a:ext uri="{FF2B5EF4-FFF2-40B4-BE49-F238E27FC236}">
                <a16:creationId xmlns:a16="http://schemas.microsoft.com/office/drawing/2014/main" id="{5001C388-75D5-1522-B383-637E1748AD32}"/>
              </a:ext>
            </a:extLst>
          </p:cNvPr>
          <p:cNvSpPr/>
          <p:nvPr/>
        </p:nvSpPr>
        <p:spPr bwMode="gray">
          <a:xfrm>
            <a:off x="878447" y="1581498"/>
            <a:ext cx="2831403" cy="9828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Leadership/Governance</a:t>
            </a:r>
            <a:endParaRPr lang="en-US" sz="1200" b="1" dirty="0">
              <a:solidFill>
                <a:srgbClr val="FFFFFF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Driven tops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Involvement and support of senior L&amp;D leaders and business partners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2D1FC1-2863-2E7D-40EC-54C9729D571D}"/>
              </a:ext>
            </a:extLst>
          </p:cNvPr>
          <p:cNvSpPr>
            <a:spLocks/>
          </p:cNvSpPr>
          <p:nvPr/>
        </p:nvSpPr>
        <p:spPr bwMode="gray">
          <a:xfrm>
            <a:off x="469901" y="2995718"/>
            <a:ext cx="3322164" cy="1224322"/>
          </a:xfrm>
          <a:custGeom>
            <a:avLst/>
            <a:gdLst>
              <a:gd name="T0" fmla="*/ 93 w 1069"/>
              <a:gd name="T1" fmla="*/ 0 h 428"/>
              <a:gd name="T2" fmla="*/ 93 w 1069"/>
              <a:gd name="T3" fmla="*/ 1 h 428"/>
              <a:gd name="T4" fmla="*/ 0 w 1069"/>
              <a:gd name="T5" fmla="*/ 107 h 428"/>
              <a:gd name="T6" fmla="*/ 0 w 1069"/>
              <a:gd name="T7" fmla="*/ 148 h 428"/>
              <a:gd name="T8" fmla="*/ 63 w 1069"/>
              <a:gd name="T9" fmla="*/ 148 h 428"/>
              <a:gd name="T10" fmla="*/ 63 w 1069"/>
              <a:gd name="T11" fmla="*/ 103 h 428"/>
              <a:gd name="T12" fmla="*/ 93 w 1069"/>
              <a:gd name="T13" fmla="*/ 61 h 428"/>
              <a:gd name="T14" fmla="*/ 97 w 1069"/>
              <a:gd name="T15" fmla="*/ 61 h 428"/>
              <a:gd name="T16" fmla="*/ 131 w 1069"/>
              <a:gd name="T17" fmla="*/ 109 h 428"/>
              <a:gd name="T18" fmla="*/ 93 w 1069"/>
              <a:gd name="T19" fmla="*/ 210 h 428"/>
              <a:gd name="T20" fmla="*/ 0 w 1069"/>
              <a:gd name="T21" fmla="*/ 376 h 428"/>
              <a:gd name="T22" fmla="*/ 0 w 1069"/>
              <a:gd name="T23" fmla="*/ 428 h 428"/>
              <a:gd name="T24" fmla="*/ 192 w 1069"/>
              <a:gd name="T25" fmla="*/ 428 h 428"/>
              <a:gd name="T26" fmla="*/ 192 w 1069"/>
              <a:gd name="T27" fmla="*/ 428 h 428"/>
              <a:gd name="T28" fmla="*/ 1069 w 1069"/>
              <a:gd name="T29" fmla="*/ 428 h 428"/>
              <a:gd name="T30" fmla="*/ 1069 w 1069"/>
              <a:gd name="T31" fmla="*/ 0 h 428"/>
              <a:gd name="T32" fmla="*/ 93 w 1069"/>
              <a:gd name="T33" fmla="*/ 0 h 428"/>
              <a:gd name="connsiteX0" fmla="*/ 870 w 11232"/>
              <a:gd name="connsiteY0" fmla="*/ 0 h 10000"/>
              <a:gd name="connsiteX1" fmla="*/ 870 w 11232"/>
              <a:gd name="connsiteY1" fmla="*/ 23 h 10000"/>
              <a:gd name="connsiteX2" fmla="*/ 0 w 11232"/>
              <a:gd name="connsiteY2" fmla="*/ 2500 h 10000"/>
              <a:gd name="connsiteX3" fmla="*/ 0 w 11232"/>
              <a:gd name="connsiteY3" fmla="*/ 3458 h 10000"/>
              <a:gd name="connsiteX4" fmla="*/ 589 w 11232"/>
              <a:gd name="connsiteY4" fmla="*/ 3458 h 10000"/>
              <a:gd name="connsiteX5" fmla="*/ 589 w 11232"/>
              <a:gd name="connsiteY5" fmla="*/ 2407 h 10000"/>
              <a:gd name="connsiteX6" fmla="*/ 870 w 11232"/>
              <a:gd name="connsiteY6" fmla="*/ 1425 h 10000"/>
              <a:gd name="connsiteX7" fmla="*/ 907 w 11232"/>
              <a:gd name="connsiteY7" fmla="*/ 1425 h 10000"/>
              <a:gd name="connsiteX8" fmla="*/ 1225 w 11232"/>
              <a:gd name="connsiteY8" fmla="*/ 2547 h 10000"/>
              <a:gd name="connsiteX9" fmla="*/ 870 w 11232"/>
              <a:gd name="connsiteY9" fmla="*/ 4907 h 10000"/>
              <a:gd name="connsiteX10" fmla="*/ 0 w 11232"/>
              <a:gd name="connsiteY10" fmla="*/ 8785 h 10000"/>
              <a:gd name="connsiteX11" fmla="*/ 0 w 11232"/>
              <a:gd name="connsiteY11" fmla="*/ 10000 h 10000"/>
              <a:gd name="connsiteX12" fmla="*/ 1796 w 11232"/>
              <a:gd name="connsiteY12" fmla="*/ 10000 h 10000"/>
              <a:gd name="connsiteX13" fmla="*/ 1796 w 11232"/>
              <a:gd name="connsiteY13" fmla="*/ 10000 h 10000"/>
              <a:gd name="connsiteX14" fmla="*/ 10000 w 11232"/>
              <a:gd name="connsiteY14" fmla="*/ 10000 h 10000"/>
              <a:gd name="connsiteX15" fmla="*/ 11232 w 11232"/>
              <a:gd name="connsiteY15" fmla="*/ 0 h 10000"/>
              <a:gd name="connsiteX16" fmla="*/ 870 w 11232"/>
              <a:gd name="connsiteY16" fmla="*/ 0 h 10000"/>
              <a:gd name="connsiteX0" fmla="*/ 870 w 11232"/>
              <a:gd name="connsiteY0" fmla="*/ 0 h 10000"/>
              <a:gd name="connsiteX1" fmla="*/ 870 w 11232"/>
              <a:gd name="connsiteY1" fmla="*/ 23 h 10000"/>
              <a:gd name="connsiteX2" fmla="*/ 0 w 11232"/>
              <a:gd name="connsiteY2" fmla="*/ 2500 h 10000"/>
              <a:gd name="connsiteX3" fmla="*/ 0 w 11232"/>
              <a:gd name="connsiteY3" fmla="*/ 3458 h 10000"/>
              <a:gd name="connsiteX4" fmla="*/ 589 w 11232"/>
              <a:gd name="connsiteY4" fmla="*/ 3458 h 10000"/>
              <a:gd name="connsiteX5" fmla="*/ 589 w 11232"/>
              <a:gd name="connsiteY5" fmla="*/ 2407 h 10000"/>
              <a:gd name="connsiteX6" fmla="*/ 870 w 11232"/>
              <a:gd name="connsiteY6" fmla="*/ 1425 h 10000"/>
              <a:gd name="connsiteX7" fmla="*/ 907 w 11232"/>
              <a:gd name="connsiteY7" fmla="*/ 1425 h 10000"/>
              <a:gd name="connsiteX8" fmla="*/ 1225 w 11232"/>
              <a:gd name="connsiteY8" fmla="*/ 2547 h 10000"/>
              <a:gd name="connsiteX9" fmla="*/ 870 w 11232"/>
              <a:gd name="connsiteY9" fmla="*/ 4907 h 10000"/>
              <a:gd name="connsiteX10" fmla="*/ 0 w 11232"/>
              <a:gd name="connsiteY10" fmla="*/ 8785 h 10000"/>
              <a:gd name="connsiteX11" fmla="*/ 0 w 11232"/>
              <a:gd name="connsiteY11" fmla="*/ 10000 h 10000"/>
              <a:gd name="connsiteX12" fmla="*/ 1796 w 11232"/>
              <a:gd name="connsiteY12" fmla="*/ 10000 h 10000"/>
              <a:gd name="connsiteX13" fmla="*/ 1796 w 11232"/>
              <a:gd name="connsiteY13" fmla="*/ 10000 h 10000"/>
              <a:gd name="connsiteX14" fmla="*/ 11190 w 11232"/>
              <a:gd name="connsiteY14" fmla="*/ 10000 h 10000"/>
              <a:gd name="connsiteX15" fmla="*/ 11232 w 11232"/>
              <a:gd name="connsiteY15" fmla="*/ 0 h 10000"/>
              <a:gd name="connsiteX16" fmla="*/ 870 w 11232"/>
              <a:gd name="connsiteY16" fmla="*/ 0 h 10000"/>
              <a:gd name="connsiteX0" fmla="*/ 886 w 11232"/>
              <a:gd name="connsiteY0" fmla="*/ 0 h 10000"/>
              <a:gd name="connsiteX1" fmla="*/ 870 w 11232"/>
              <a:gd name="connsiteY1" fmla="*/ 23 h 10000"/>
              <a:gd name="connsiteX2" fmla="*/ 0 w 11232"/>
              <a:gd name="connsiteY2" fmla="*/ 2500 h 10000"/>
              <a:gd name="connsiteX3" fmla="*/ 0 w 11232"/>
              <a:gd name="connsiteY3" fmla="*/ 3458 h 10000"/>
              <a:gd name="connsiteX4" fmla="*/ 589 w 11232"/>
              <a:gd name="connsiteY4" fmla="*/ 3458 h 10000"/>
              <a:gd name="connsiteX5" fmla="*/ 589 w 11232"/>
              <a:gd name="connsiteY5" fmla="*/ 2407 h 10000"/>
              <a:gd name="connsiteX6" fmla="*/ 870 w 11232"/>
              <a:gd name="connsiteY6" fmla="*/ 1425 h 10000"/>
              <a:gd name="connsiteX7" fmla="*/ 907 w 11232"/>
              <a:gd name="connsiteY7" fmla="*/ 1425 h 10000"/>
              <a:gd name="connsiteX8" fmla="*/ 1225 w 11232"/>
              <a:gd name="connsiteY8" fmla="*/ 2547 h 10000"/>
              <a:gd name="connsiteX9" fmla="*/ 870 w 11232"/>
              <a:gd name="connsiteY9" fmla="*/ 4907 h 10000"/>
              <a:gd name="connsiteX10" fmla="*/ 0 w 11232"/>
              <a:gd name="connsiteY10" fmla="*/ 8785 h 10000"/>
              <a:gd name="connsiteX11" fmla="*/ 0 w 11232"/>
              <a:gd name="connsiteY11" fmla="*/ 10000 h 10000"/>
              <a:gd name="connsiteX12" fmla="*/ 1796 w 11232"/>
              <a:gd name="connsiteY12" fmla="*/ 10000 h 10000"/>
              <a:gd name="connsiteX13" fmla="*/ 1796 w 11232"/>
              <a:gd name="connsiteY13" fmla="*/ 10000 h 10000"/>
              <a:gd name="connsiteX14" fmla="*/ 11190 w 11232"/>
              <a:gd name="connsiteY14" fmla="*/ 10000 h 10000"/>
              <a:gd name="connsiteX15" fmla="*/ 11232 w 11232"/>
              <a:gd name="connsiteY15" fmla="*/ 0 h 10000"/>
              <a:gd name="connsiteX16" fmla="*/ 886 w 11232"/>
              <a:gd name="connsiteY16" fmla="*/ 0 h 10000"/>
              <a:gd name="connsiteX0" fmla="*/ 894 w 11232"/>
              <a:gd name="connsiteY0" fmla="*/ 0 h 10000"/>
              <a:gd name="connsiteX1" fmla="*/ 870 w 11232"/>
              <a:gd name="connsiteY1" fmla="*/ 23 h 10000"/>
              <a:gd name="connsiteX2" fmla="*/ 0 w 11232"/>
              <a:gd name="connsiteY2" fmla="*/ 2500 h 10000"/>
              <a:gd name="connsiteX3" fmla="*/ 0 w 11232"/>
              <a:gd name="connsiteY3" fmla="*/ 3458 h 10000"/>
              <a:gd name="connsiteX4" fmla="*/ 589 w 11232"/>
              <a:gd name="connsiteY4" fmla="*/ 3458 h 10000"/>
              <a:gd name="connsiteX5" fmla="*/ 589 w 11232"/>
              <a:gd name="connsiteY5" fmla="*/ 2407 h 10000"/>
              <a:gd name="connsiteX6" fmla="*/ 870 w 11232"/>
              <a:gd name="connsiteY6" fmla="*/ 1425 h 10000"/>
              <a:gd name="connsiteX7" fmla="*/ 907 w 11232"/>
              <a:gd name="connsiteY7" fmla="*/ 1425 h 10000"/>
              <a:gd name="connsiteX8" fmla="*/ 1225 w 11232"/>
              <a:gd name="connsiteY8" fmla="*/ 2547 h 10000"/>
              <a:gd name="connsiteX9" fmla="*/ 870 w 11232"/>
              <a:gd name="connsiteY9" fmla="*/ 4907 h 10000"/>
              <a:gd name="connsiteX10" fmla="*/ 0 w 11232"/>
              <a:gd name="connsiteY10" fmla="*/ 8785 h 10000"/>
              <a:gd name="connsiteX11" fmla="*/ 0 w 11232"/>
              <a:gd name="connsiteY11" fmla="*/ 10000 h 10000"/>
              <a:gd name="connsiteX12" fmla="*/ 1796 w 11232"/>
              <a:gd name="connsiteY12" fmla="*/ 10000 h 10000"/>
              <a:gd name="connsiteX13" fmla="*/ 1796 w 11232"/>
              <a:gd name="connsiteY13" fmla="*/ 10000 h 10000"/>
              <a:gd name="connsiteX14" fmla="*/ 11190 w 11232"/>
              <a:gd name="connsiteY14" fmla="*/ 10000 h 10000"/>
              <a:gd name="connsiteX15" fmla="*/ 11232 w 11232"/>
              <a:gd name="connsiteY15" fmla="*/ 0 h 10000"/>
              <a:gd name="connsiteX16" fmla="*/ 894 w 11232"/>
              <a:gd name="connsiteY16" fmla="*/ 0 h 10000"/>
              <a:gd name="connsiteX0" fmla="*/ 902 w 11232"/>
              <a:gd name="connsiteY0" fmla="*/ 0 h 10000"/>
              <a:gd name="connsiteX1" fmla="*/ 870 w 11232"/>
              <a:gd name="connsiteY1" fmla="*/ 23 h 10000"/>
              <a:gd name="connsiteX2" fmla="*/ 0 w 11232"/>
              <a:gd name="connsiteY2" fmla="*/ 2500 h 10000"/>
              <a:gd name="connsiteX3" fmla="*/ 0 w 11232"/>
              <a:gd name="connsiteY3" fmla="*/ 3458 h 10000"/>
              <a:gd name="connsiteX4" fmla="*/ 589 w 11232"/>
              <a:gd name="connsiteY4" fmla="*/ 3458 h 10000"/>
              <a:gd name="connsiteX5" fmla="*/ 589 w 11232"/>
              <a:gd name="connsiteY5" fmla="*/ 2407 h 10000"/>
              <a:gd name="connsiteX6" fmla="*/ 870 w 11232"/>
              <a:gd name="connsiteY6" fmla="*/ 1425 h 10000"/>
              <a:gd name="connsiteX7" fmla="*/ 907 w 11232"/>
              <a:gd name="connsiteY7" fmla="*/ 1425 h 10000"/>
              <a:gd name="connsiteX8" fmla="*/ 1225 w 11232"/>
              <a:gd name="connsiteY8" fmla="*/ 2547 h 10000"/>
              <a:gd name="connsiteX9" fmla="*/ 870 w 11232"/>
              <a:gd name="connsiteY9" fmla="*/ 4907 h 10000"/>
              <a:gd name="connsiteX10" fmla="*/ 0 w 11232"/>
              <a:gd name="connsiteY10" fmla="*/ 8785 h 10000"/>
              <a:gd name="connsiteX11" fmla="*/ 0 w 11232"/>
              <a:gd name="connsiteY11" fmla="*/ 10000 h 10000"/>
              <a:gd name="connsiteX12" fmla="*/ 1796 w 11232"/>
              <a:gd name="connsiteY12" fmla="*/ 10000 h 10000"/>
              <a:gd name="connsiteX13" fmla="*/ 1796 w 11232"/>
              <a:gd name="connsiteY13" fmla="*/ 10000 h 10000"/>
              <a:gd name="connsiteX14" fmla="*/ 11190 w 11232"/>
              <a:gd name="connsiteY14" fmla="*/ 10000 h 10000"/>
              <a:gd name="connsiteX15" fmla="*/ 11232 w 11232"/>
              <a:gd name="connsiteY15" fmla="*/ 0 h 10000"/>
              <a:gd name="connsiteX16" fmla="*/ 902 w 11232"/>
              <a:gd name="connsiteY1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32" h="10000">
                <a:moveTo>
                  <a:pt x="902" y="0"/>
                </a:moveTo>
                <a:cubicBezTo>
                  <a:pt x="897" y="8"/>
                  <a:pt x="875" y="15"/>
                  <a:pt x="870" y="23"/>
                </a:cubicBezTo>
                <a:cubicBezTo>
                  <a:pt x="299" y="70"/>
                  <a:pt x="0" y="958"/>
                  <a:pt x="0" y="2500"/>
                </a:cubicBezTo>
                <a:lnTo>
                  <a:pt x="0" y="3458"/>
                </a:lnTo>
                <a:lnTo>
                  <a:pt x="589" y="3458"/>
                </a:lnTo>
                <a:lnTo>
                  <a:pt x="589" y="2407"/>
                </a:lnTo>
                <a:cubicBezTo>
                  <a:pt x="589" y="1729"/>
                  <a:pt x="692" y="1449"/>
                  <a:pt x="870" y="1425"/>
                </a:cubicBezTo>
                <a:lnTo>
                  <a:pt x="907" y="1425"/>
                </a:lnTo>
                <a:cubicBezTo>
                  <a:pt x="1104" y="1425"/>
                  <a:pt x="1225" y="1659"/>
                  <a:pt x="1225" y="2547"/>
                </a:cubicBezTo>
                <a:cubicBezTo>
                  <a:pt x="1225" y="3575"/>
                  <a:pt x="1076" y="4276"/>
                  <a:pt x="870" y="4907"/>
                </a:cubicBezTo>
                <a:cubicBezTo>
                  <a:pt x="505" y="6051"/>
                  <a:pt x="0" y="6916"/>
                  <a:pt x="0" y="8785"/>
                </a:cubicBezTo>
                <a:lnTo>
                  <a:pt x="0" y="10000"/>
                </a:lnTo>
                <a:lnTo>
                  <a:pt x="1796" y="10000"/>
                </a:lnTo>
                <a:lnTo>
                  <a:pt x="1796" y="10000"/>
                </a:lnTo>
                <a:lnTo>
                  <a:pt x="11190" y="10000"/>
                </a:lnTo>
                <a:cubicBezTo>
                  <a:pt x="11204" y="6667"/>
                  <a:pt x="11218" y="3333"/>
                  <a:pt x="11232" y="0"/>
                </a:cubicBezTo>
                <a:lnTo>
                  <a:pt x="9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hteck 59">
            <a:extLst>
              <a:ext uri="{FF2B5EF4-FFF2-40B4-BE49-F238E27FC236}">
                <a16:creationId xmlns:a16="http://schemas.microsoft.com/office/drawing/2014/main" id="{D40F7C9B-701E-C753-5F18-BE099B5AB807}"/>
              </a:ext>
            </a:extLst>
          </p:cNvPr>
          <p:cNvSpPr/>
          <p:nvPr/>
        </p:nvSpPr>
        <p:spPr bwMode="gray">
          <a:xfrm>
            <a:off x="878446" y="3116463"/>
            <a:ext cx="2834640" cy="9828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Process/Alignment</a:t>
            </a:r>
            <a:endParaRPr lang="en-US" sz="1200" b="1" dirty="0">
              <a:solidFill>
                <a:srgbClr val="FFFF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Goal setting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Measurement integrated into L&amp;D end-to-end process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23202139-E09C-4E78-1BF2-0080408AFBF2}"/>
              </a:ext>
            </a:extLst>
          </p:cNvPr>
          <p:cNvSpPr>
            <a:spLocks/>
          </p:cNvSpPr>
          <p:nvPr/>
        </p:nvSpPr>
        <p:spPr bwMode="gray">
          <a:xfrm>
            <a:off x="469901" y="4528372"/>
            <a:ext cx="3370710" cy="1250828"/>
          </a:xfrm>
          <a:custGeom>
            <a:avLst/>
            <a:gdLst>
              <a:gd name="T0" fmla="*/ 1073 w 1073"/>
              <a:gd name="T1" fmla="*/ 0 h 431"/>
              <a:gd name="T2" fmla="*/ 86 w 1073"/>
              <a:gd name="T3" fmla="*/ 0 h 431"/>
              <a:gd name="T4" fmla="*/ 0 w 1073"/>
              <a:gd name="T5" fmla="*/ 106 h 431"/>
              <a:gd name="T6" fmla="*/ 0 w 1073"/>
              <a:gd name="T7" fmla="*/ 129 h 431"/>
              <a:gd name="T8" fmla="*/ 63 w 1073"/>
              <a:gd name="T9" fmla="*/ 129 h 431"/>
              <a:gd name="T10" fmla="*/ 63 w 1073"/>
              <a:gd name="T11" fmla="*/ 101 h 431"/>
              <a:gd name="T12" fmla="*/ 89 w 1073"/>
              <a:gd name="T13" fmla="*/ 60 h 431"/>
              <a:gd name="T14" fmla="*/ 97 w 1073"/>
              <a:gd name="T15" fmla="*/ 60 h 431"/>
              <a:gd name="T16" fmla="*/ 132 w 1073"/>
              <a:gd name="T17" fmla="*/ 108 h 431"/>
              <a:gd name="T18" fmla="*/ 132 w 1073"/>
              <a:gd name="T19" fmla="*/ 132 h 431"/>
              <a:gd name="T20" fmla="*/ 92 w 1073"/>
              <a:gd name="T21" fmla="*/ 176 h 431"/>
              <a:gd name="T22" fmla="*/ 89 w 1073"/>
              <a:gd name="T23" fmla="*/ 176 h 431"/>
              <a:gd name="T24" fmla="*/ 66 w 1073"/>
              <a:gd name="T25" fmla="*/ 176 h 431"/>
              <a:gd name="T26" fmla="*/ 66 w 1073"/>
              <a:gd name="T27" fmla="*/ 237 h 431"/>
              <a:gd name="T28" fmla="*/ 88 w 1073"/>
              <a:gd name="T29" fmla="*/ 237 h 431"/>
              <a:gd name="T30" fmla="*/ 89 w 1073"/>
              <a:gd name="T31" fmla="*/ 237 h 431"/>
              <a:gd name="T32" fmla="*/ 132 w 1073"/>
              <a:gd name="T33" fmla="*/ 290 h 431"/>
              <a:gd name="T34" fmla="*/ 132 w 1073"/>
              <a:gd name="T35" fmla="*/ 324 h 431"/>
              <a:gd name="T36" fmla="*/ 97 w 1073"/>
              <a:gd name="T37" fmla="*/ 371 h 431"/>
              <a:gd name="T38" fmla="*/ 89 w 1073"/>
              <a:gd name="T39" fmla="*/ 371 h 431"/>
              <a:gd name="T40" fmla="*/ 63 w 1073"/>
              <a:gd name="T41" fmla="*/ 330 h 431"/>
              <a:gd name="T42" fmla="*/ 63 w 1073"/>
              <a:gd name="T43" fmla="*/ 290 h 431"/>
              <a:gd name="T44" fmla="*/ 0 w 1073"/>
              <a:gd name="T45" fmla="*/ 290 h 431"/>
              <a:gd name="T46" fmla="*/ 0 w 1073"/>
              <a:gd name="T47" fmla="*/ 326 h 431"/>
              <a:gd name="T48" fmla="*/ 85 w 1073"/>
              <a:gd name="T49" fmla="*/ 431 h 431"/>
              <a:gd name="T50" fmla="*/ 1073 w 1073"/>
              <a:gd name="T51" fmla="*/ 431 h 431"/>
              <a:gd name="T52" fmla="*/ 1073 w 1073"/>
              <a:gd name="T53" fmla="*/ 0 h 431"/>
              <a:gd name="connsiteX0" fmla="*/ 11192 w 11192"/>
              <a:gd name="connsiteY0" fmla="*/ 0 h 10000"/>
              <a:gd name="connsiteX1" fmla="*/ 801 w 11192"/>
              <a:gd name="connsiteY1" fmla="*/ 0 h 10000"/>
              <a:gd name="connsiteX2" fmla="*/ 0 w 11192"/>
              <a:gd name="connsiteY2" fmla="*/ 2459 h 10000"/>
              <a:gd name="connsiteX3" fmla="*/ 0 w 11192"/>
              <a:gd name="connsiteY3" fmla="*/ 2993 h 10000"/>
              <a:gd name="connsiteX4" fmla="*/ 587 w 11192"/>
              <a:gd name="connsiteY4" fmla="*/ 2993 h 10000"/>
              <a:gd name="connsiteX5" fmla="*/ 587 w 11192"/>
              <a:gd name="connsiteY5" fmla="*/ 2343 h 10000"/>
              <a:gd name="connsiteX6" fmla="*/ 829 w 11192"/>
              <a:gd name="connsiteY6" fmla="*/ 1392 h 10000"/>
              <a:gd name="connsiteX7" fmla="*/ 904 w 11192"/>
              <a:gd name="connsiteY7" fmla="*/ 1392 h 10000"/>
              <a:gd name="connsiteX8" fmla="*/ 1230 w 11192"/>
              <a:gd name="connsiteY8" fmla="*/ 2506 h 10000"/>
              <a:gd name="connsiteX9" fmla="*/ 1230 w 11192"/>
              <a:gd name="connsiteY9" fmla="*/ 3063 h 10000"/>
              <a:gd name="connsiteX10" fmla="*/ 857 w 11192"/>
              <a:gd name="connsiteY10" fmla="*/ 4084 h 10000"/>
              <a:gd name="connsiteX11" fmla="*/ 829 w 11192"/>
              <a:gd name="connsiteY11" fmla="*/ 4084 h 10000"/>
              <a:gd name="connsiteX12" fmla="*/ 615 w 11192"/>
              <a:gd name="connsiteY12" fmla="*/ 4084 h 10000"/>
              <a:gd name="connsiteX13" fmla="*/ 615 w 11192"/>
              <a:gd name="connsiteY13" fmla="*/ 5499 h 10000"/>
              <a:gd name="connsiteX14" fmla="*/ 820 w 11192"/>
              <a:gd name="connsiteY14" fmla="*/ 5499 h 10000"/>
              <a:gd name="connsiteX15" fmla="*/ 829 w 11192"/>
              <a:gd name="connsiteY15" fmla="*/ 5499 h 10000"/>
              <a:gd name="connsiteX16" fmla="*/ 1230 w 11192"/>
              <a:gd name="connsiteY16" fmla="*/ 6729 h 10000"/>
              <a:gd name="connsiteX17" fmla="*/ 1230 w 11192"/>
              <a:gd name="connsiteY17" fmla="*/ 7517 h 10000"/>
              <a:gd name="connsiteX18" fmla="*/ 904 w 11192"/>
              <a:gd name="connsiteY18" fmla="*/ 8608 h 10000"/>
              <a:gd name="connsiteX19" fmla="*/ 829 w 11192"/>
              <a:gd name="connsiteY19" fmla="*/ 8608 h 10000"/>
              <a:gd name="connsiteX20" fmla="*/ 587 w 11192"/>
              <a:gd name="connsiteY20" fmla="*/ 7657 h 10000"/>
              <a:gd name="connsiteX21" fmla="*/ 587 w 11192"/>
              <a:gd name="connsiteY21" fmla="*/ 6729 h 10000"/>
              <a:gd name="connsiteX22" fmla="*/ 0 w 11192"/>
              <a:gd name="connsiteY22" fmla="*/ 6729 h 10000"/>
              <a:gd name="connsiteX23" fmla="*/ 0 w 11192"/>
              <a:gd name="connsiteY23" fmla="*/ 7564 h 10000"/>
              <a:gd name="connsiteX24" fmla="*/ 792 w 11192"/>
              <a:gd name="connsiteY24" fmla="*/ 10000 h 10000"/>
              <a:gd name="connsiteX25" fmla="*/ 10000 w 11192"/>
              <a:gd name="connsiteY25" fmla="*/ 10000 h 10000"/>
              <a:gd name="connsiteX26" fmla="*/ 11192 w 11192"/>
              <a:gd name="connsiteY26" fmla="*/ 0 h 10000"/>
              <a:gd name="connsiteX0" fmla="*/ 11192 w 11192"/>
              <a:gd name="connsiteY0" fmla="*/ 0 h 10000"/>
              <a:gd name="connsiteX1" fmla="*/ 801 w 11192"/>
              <a:gd name="connsiteY1" fmla="*/ 0 h 10000"/>
              <a:gd name="connsiteX2" fmla="*/ 0 w 11192"/>
              <a:gd name="connsiteY2" fmla="*/ 2459 h 10000"/>
              <a:gd name="connsiteX3" fmla="*/ 0 w 11192"/>
              <a:gd name="connsiteY3" fmla="*/ 2993 h 10000"/>
              <a:gd name="connsiteX4" fmla="*/ 587 w 11192"/>
              <a:gd name="connsiteY4" fmla="*/ 2993 h 10000"/>
              <a:gd name="connsiteX5" fmla="*/ 587 w 11192"/>
              <a:gd name="connsiteY5" fmla="*/ 2343 h 10000"/>
              <a:gd name="connsiteX6" fmla="*/ 829 w 11192"/>
              <a:gd name="connsiteY6" fmla="*/ 1392 h 10000"/>
              <a:gd name="connsiteX7" fmla="*/ 904 w 11192"/>
              <a:gd name="connsiteY7" fmla="*/ 1392 h 10000"/>
              <a:gd name="connsiteX8" fmla="*/ 1230 w 11192"/>
              <a:gd name="connsiteY8" fmla="*/ 2506 h 10000"/>
              <a:gd name="connsiteX9" fmla="*/ 1230 w 11192"/>
              <a:gd name="connsiteY9" fmla="*/ 3063 h 10000"/>
              <a:gd name="connsiteX10" fmla="*/ 857 w 11192"/>
              <a:gd name="connsiteY10" fmla="*/ 4084 h 10000"/>
              <a:gd name="connsiteX11" fmla="*/ 829 w 11192"/>
              <a:gd name="connsiteY11" fmla="*/ 4084 h 10000"/>
              <a:gd name="connsiteX12" fmla="*/ 615 w 11192"/>
              <a:gd name="connsiteY12" fmla="*/ 4084 h 10000"/>
              <a:gd name="connsiteX13" fmla="*/ 615 w 11192"/>
              <a:gd name="connsiteY13" fmla="*/ 5499 h 10000"/>
              <a:gd name="connsiteX14" fmla="*/ 820 w 11192"/>
              <a:gd name="connsiteY14" fmla="*/ 5499 h 10000"/>
              <a:gd name="connsiteX15" fmla="*/ 829 w 11192"/>
              <a:gd name="connsiteY15" fmla="*/ 5499 h 10000"/>
              <a:gd name="connsiteX16" fmla="*/ 1230 w 11192"/>
              <a:gd name="connsiteY16" fmla="*/ 6729 h 10000"/>
              <a:gd name="connsiteX17" fmla="*/ 1230 w 11192"/>
              <a:gd name="connsiteY17" fmla="*/ 7517 h 10000"/>
              <a:gd name="connsiteX18" fmla="*/ 904 w 11192"/>
              <a:gd name="connsiteY18" fmla="*/ 8608 h 10000"/>
              <a:gd name="connsiteX19" fmla="*/ 829 w 11192"/>
              <a:gd name="connsiteY19" fmla="*/ 8608 h 10000"/>
              <a:gd name="connsiteX20" fmla="*/ 587 w 11192"/>
              <a:gd name="connsiteY20" fmla="*/ 7657 h 10000"/>
              <a:gd name="connsiteX21" fmla="*/ 587 w 11192"/>
              <a:gd name="connsiteY21" fmla="*/ 6729 h 10000"/>
              <a:gd name="connsiteX22" fmla="*/ 0 w 11192"/>
              <a:gd name="connsiteY22" fmla="*/ 6729 h 10000"/>
              <a:gd name="connsiteX23" fmla="*/ 0 w 11192"/>
              <a:gd name="connsiteY23" fmla="*/ 7564 h 10000"/>
              <a:gd name="connsiteX24" fmla="*/ 792 w 11192"/>
              <a:gd name="connsiteY24" fmla="*/ 10000 h 10000"/>
              <a:gd name="connsiteX25" fmla="*/ 11150 w 11192"/>
              <a:gd name="connsiteY25" fmla="*/ 10000 h 10000"/>
              <a:gd name="connsiteX26" fmla="*/ 11192 w 11192"/>
              <a:gd name="connsiteY2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192" h="10000">
                <a:moveTo>
                  <a:pt x="11192" y="0"/>
                </a:moveTo>
                <a:lnTo>
                  <a:pt x="801" y="0"/>
                </a:lnTo>
                <a:cubicBezTo>
                  <a:pt x="280" y="116"/>
                  <a:pt x="0" y="998"/>
                  <a:pt x="0" y="2459"/>
                </a:cubicBezTo>
                <a:lnTo>
                  <a:pt x="0" y="2993"/>
                </a:lnTo>
                <a:lnTo>
                  <a:pt x="587" y="2993"/>
                </a:lnTo>
                <a:lnTo>
                  <a:pt x="587" y="2343"/>
                </a:lnTo>
                <a:cubicBezTo>
                  <a:pt x="587" y="1740"/>
                  <a:pt x="680" y="1462"/>
                  <a:pt x="829" y="1392"/>
                </a:cubicBezTo>
                <a:lnTo>
                  <a:pt x="904" y="1392"/>
                </a:lnTo>
                <a:cubicBezTo>
                  <a:pt x="1100" y="1392"/>
                  <a:pt x="1230" y="1624"/>
                  <a:pt x="1230" y="2506"/>
                </a:cubicBezTo>
                <a:lnTo>
                  <a:pt x="1230" y="3063"/>
                </a:lnTo>
                <a:cubicBezTo>
                  <a:pt x="1230" y="3828"/>
                  <a:pt x="1090" y="4084"/>
                  <a:pt x="857" y="4084"/>
                </a:cubicBezTo>
                <a:lnTo>
                  <a:pt x="829" y="4084"/>
                </a:lnTo>
                <a:lnTo>
                  <a:pt x="615" y="4084"/>
                </a:lnTo>
                <a:lnTo>
                  <a:pt x="615" y="5499"/>
                </a:lnTo>
                <a:lnTo>
                  <a:pt x="820" y="5499"/>
                </a:lnTo>
                <a:lnTo>
                  <a:pt x="829" y="5499"/>
                </a:lnTo>
                <a:cubicBezTo>
                  <a:pt x="1109" y="5499"/>
                  <a:pt x="1230" y="5847"/>
                  <a:pt x="1230" y="6729"/>
                </a:cubicBezTo>
                <a:lnTo>
                  <a:pt x="1230" y="7517"/>
                </a:lnTo>
                <a:cubicBezTo>
                  <a:pt x="1230" y="8376"/>
                  <a:pt x="1100" y="8608"/>
                  <a:pt x="904" y="8608"/>
                </a:cubicBezTo>
                <a:lnTo>
                  <a:pt x="829" y="8608"/>
                </a:lnTo>
                <a:cubicBezTo>
                  <a:pt x="680" y="8538"/>
                  <a:pt x="587" y="8260"/>
                  <a:pt x="587" y="7657"/>
                </a:cubicBezTo>
                <a:lnTo>
                  <a:pt x="587" y="6729"/>
                </a:lnTo>
                <a:lnTo>
                  <a:pt x="0" y="6729"/>
                </a:lnTo>
                <a:lnTo>
                  <a:pt x="0" y="7564"/>
                </a:lnTo>
                <a:cubicBezTo>
                  <a:pt x="0" y="9002"/>
                  <a:pt x="270" y="9884"/>
                  <a:pt x="792" y="10000"/>
                </a:cubicBezTo>
                <a:lnTo>
                  <a:pt x="11150" y="10000"/>
                </a:lnTo>
                <a:cubicBezTo>
                  <a:pt x="11164" y="6667"/>
                  <a:pt x="11178" y="3333"/>
                  <a:pt x="11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hteck 60">
            <a:extLst>
              <a:ext uri="{FF2B5EF4-FFF2-40B4-BE49-F238E27FC236}">
                <a16:creationId xmlns:a16="http://schemas.microsoft.com/office/drawing/2014/main" id="{405FC498-45D6-6A16-75C4-3AA199164C40}"/>
              </a:ext>
            </a:extLst>
          </p:cNvPr>
          <p:cNvSpPr/>
          <p:nvPr/>
        </p:nvSpPr>
        <p:spPr bwMode="gray">
          <a:xfrm>
            <a:off x="878447" y="4662370"/>
            <a:ext cx="2834640" cy="9828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Roles/Accountabilities</a:t>
            </a:r>
            <a:endParaRPr lang="en-US" sz="1200" b="1" dirty="0">
              <a:solidFill>
                <a:srgbClr val="FFFFFF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Clear roles for implementation and ongoing execution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Goals and role success indicators 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7567A4E-5F12-F22A-7C9F-65502F32AAB8}"/>
              </a:ext>
            </a:extLst>
          </p:cNvPr>
          <p:cNvSpPr>
            <a:spLocks noEditPoints="1"/>
          </p:cNvSpPr>
          <p:nvPr/>
        </p:nvSpPr>
        <p:spPr bwMode="gray">
          <a:xfrm>
            <a:off x="4531399" y="1467829"/>
            <a:ext cx="3398400" cy="1210170"/>
          </a:xfrm>
          <a:custGeom>
            <a:avLst/>
            <a:gdLst>
              <a:gd name="T0" fmla="*/ 187 w 1821"/>
              <a:gd name="T1" fmla="*/ 627 h 627"/>
              <a:gd name="T2" fmla="*/ 1821 w 1821"/>
              <a:gd name="T3" fmla="*/ 627 h 627"/>
              <a:gd name="T4" fmla="*/ 1821 w 1821"/>
              <a:gd name="T5" fmla="*/ 0 h 627"/>
              <a:gd name="T6" fmla="*/ 187 w 1821"/>
              <a:gd name="T7" fmla="*/ 0 h 627"/>
              <a:gd name="T8" fmla="*/ 178 w 1821"/>
              <a:gd name="T9" fmla="*/ 0 h 627"/>
              <a:gd name="T10" fmla="*/ 178 w 1821"/>
              <a:gd name="T11" fmla="*/ 2 h 627"/>
              <a:gd name="T12" fmla="*/ 0 w 1821"/>
              <a:gd name="T13" fmla="*/ 424 h 627"/>
              <a:gd name="T14" fmla="*/ 0 w 1821"/>
              <a:gd name="T15" fmla="*/ 512 h 627"/>
              <a:gd name="T16" fmla="*/ 187 w 1821"/>
              <a:gd name="T17" fmla="*/ 512 h 627"/>
              <a:gd name="T18" fmla="*/ 187 w 1821"/>
              <a:gd name="T19" fmla="*/ 627 h 627"/>
              <a:gd name="T20" fmla="*/ 187 w 1821"/>
              <a:gd name="T21" fmla="*/ 424 h 627"/>
              <a:gd name="T22" fmla="*/ 90 w 1821"/>
              <a:gd name="T23" fmla="*/ 424 h 627"/>
              <a:gd name="T24" fmla="*/ 187 w 1821"/>
              <a:gd name="T25" fmla="*/ 192 h 627"/>
              <a:gd name="T26" fmla="*/ 187 w 1821"/>
              <a:gd name="T27" fmla="*/ 424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21" h="627">
                <a:moveTo>
                  <a:pt x="187" y="627"/>
                </a:moveTo>
                <a:lnTo>
                  <a:pt x="1821" y="627"/>
                </a:lnTo>
                <a:lnTo>
                  <a:pt x="1821" y="0"/>
                </a:lnTo>
                <a:lnTo>
                  <a:pt x="187" y="0"/>
                </a:lnTo>
                <a:lnTo>
                  <a:pt x="178" y="0"/>
                </a:lnTo>
                <a:lnTo>
                  <a:pt x="178" y="2"/>
                </a:lnTo>
                <a:lnTo>
                  <a:pt x="0" y="424"/>
                </a:lnTo>
                <a:lnTo>
                  <a:pt x="0" y="512"/>
                </a:lnTo>
                <a:lnTo>
                  <a:pt x="187" y="512"/>
                </a:lnTo>
                <a:lnTo>
                  <a:pt x="187" y="627"/>
                </a:lnTo>
                <a:close/>
                <a:moveTo>
                  <a:pt x="187" y="424"/>
                </a:moveTo>
                <a:lnTo>
                  <a:pt x="90" y="424"/>
                </a:lnTo>
                <a:lnTo>
                  <a:pt x="187" y="192"/>
                </a:lnTo>
                <a:lnTo>
                  <a:pt x="187" y="424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hteck 61">
            <a:extLst>
              <a:ext uri="{FF2B5EF4-FFF2-40B4-BE49-F238E27FC236}">
                <a16:creationId xmlns:a16="http://schemas.microsoft.com/office/drawing/2014/main" id="{1B801F1F-E715-1EEA-C652-E30CA0006170}"/>
              </a:ext>
            </a:extLst>
          </p:cNvPr>
          <p:cNvSpPr/>
          <p:nvPr/>
        </p:nvSpPr>
        <p:spPr bwMode="gray">
          <a:xfrm>
            <a:off x="5037080" y="1581498"/>
            <a:ext cx="2834640" cy="9828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600" b="1" dirty="0"/>
              <a:t>Skills/Behaviors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L&amp;D skilled at selecting measures and using data to drive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Leaders are capable of managing</a:t>
            </a:r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98B7F4B9-59C6-AB32-9FA5-A233B4E36765}"/>
              </a:ext>
            </a:extLst>
          </p:cNvPr>
          <p:cNvSpPr>
            <a:spLocks noEditPoints="1"/>
          </p:cNvSpPr>
          <p:nvPr/>
        </p:nvSpPr>
        <p:spPr bwMode="gray">
          <a:xfrm>
            <a:off x="4531399" y="2994608"/>
            <a:ext cx="3398400" cy="122654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244"/>
              </a:cxn>
              <a:cxn ang="0">
                <a:pos x="63" y="244"/>
              </a:cxn>
              <a:cxn ang="0">
                <a:pos x="63" y="231"/>
              </a:cxn>
              <a:cxn ang="0">
                <a:pos x="85" y="191"/>
              </a:cxn>
              <a:cxn ang="0">
                <a:pos x="97" y="190"/>
              </a:cxn>
              <a:cxn ang="0">
                <a:pos x="131" y="231"/>
              </a:cxn>
              <a:cxn ang="0">
                <a:pos x="131" y="324"/>
              </a:cxn>
              <a:cxn ang="0">
                <a:pos x="97" y="365"/>
              </a:cxn>
              <a:cxn ang="0">
                <a:pos x="85" y="364"/>
              </a:cxn>
              <a:cxn ang="0">
                <a:pos x="63" y="324"/>
              </a:cxn>
              <a:cxn ang="0">
                <a:pos x="63" y="285"/>
              </a:cxn>
              <a:cxn ang="0">
                <a:pos x="0" y="285"/>
              </a:cxn>
              <a:cxn ang="0">
                <a:pos x="0" y="320"/>
              </a:cxn>
              <a:cxn ang="0">
                <a:pos x="79" y="425"/>
              </a:cxn>
              <a:cxn ang="0">
                <a:pos x="1218" y="425"/>
              </a:cxn>
              <a:cxn ang="0">
                <a:pos x="1218" y="0"/>
              </a:cxn>
              <a:cxn ang="0">
                <a:pos x="12" y="0"/>
              </a:cxn>
              <a:cxn ang="0">
                <a:pos x="124" y="129"/>
              </a:cxn>
              <a:cxn ang="0">
                <a:pos x="85" y="140"/>
              </a:cxn>
              <a:cxn ang="0">
                <a:pos x="85" y="59"/>
              </a:cxn>
              <a:cxn ang="0">
                <a:pos x="175" y="59"/>
              </a:cxn>
              <a:cxn ang="0">
                <a:pos x="175" y="149"/>
              </a:cxn>
              <a:cxn ang="0">
                <a:pos x="124" y="129"/>
              </a:cxn>
            </a:cxnLst>
            <a:rect l="0" t="0" r="r" b="b"/>
            <a:pathLst>
              <a:path w="1218" h="425">
                <a:moveTo>
                  <a:pt x="12" y="0"/>
                </a:moveTo>
                <a:cubicBezTo>
                  <a:pt x="0" y="244"/>
                  <a:pt x="0" y="244"/>
                  <a:pt x="0" y="244"/>
                </a:cubicBezTo>
                <a:cubicBezTo>
                  <a:pt x="63" y="244"/>
                  <a:pt x="63" y="244"/>
                  <a:pt x="63" y="244"/>
                </a:cubicBezTo>
                <a:cubicBezTo>
                  <a:pt x="63" y="231"/>
                  <a:pt x="63" y="231"/>
                  <a:pt x="63" y="231"/>
                </a:cubicBezTo>
                <a:cubicBezTo>
                  <a:pt x="63" y="207"/>
                  <a:pt x="71" y="195"/>
                  <a:pt x="85" y="191"/>
                </a:cubicBezTo>
                <a:cubicBezTo>
                  <a:pt x="89" y="190"/>
                  <a:pt x="93" y="190"/>
                  <a:pt x="97" y="190"/>
                </a:cubicBezTo>
                <a:cubicBezTo>
                  <a:pt x="118" y="190"/>
                  <a:pt x="131" y="201"/>
                  <a:pt x="131" y="231"/>
                </a:cubicBezTo>
                <a:cubicBezTo>
                  <a:pt x="131" y="324"/>
                  <a:pt x="131" y="324"/>
                  <a:pt x="131" y="324"/>
                </a:cubicBezTo>
                <a:cubicBezTo>
                  <a:pt x="131" y="354"/>
                  <a:pt x="118" y="365"/>
                  <a:pt x="97" y="365"/>
                </a:cubicBezTo>
                <a:cubicBezTo>
                  <a:pt x="93" y="365"/>
                  <a:pt x="89" y="365"/>
                  <a:pt x="85" y="364"/>
                </a:cubicBezTo>
                <a:cubicBezTo>
                  <a:pt x="71" y="360"/>
                  <a:pt x="63" y="348"/>
                  <a:pt x="63" y="324"/>
                </a:cubicBezTo>
                <a:cubicBezTo>
                  <a:pt x="63" y="285"/>
                  <a:pt x="63" y="285"/>
                  <a:pt x="63" y="285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81"/>
                  <a:pt x="24" y="418"/>
                  <a:pt x="79" y="425"/>
                </a:cubicBezTo>
                <a:cubicBezTo>
                  <a:pt x="1218" y="425"/>
                  <a:pt x="1218" y="425"/>
                  <a:pt x="1218" y="425"/>
                </a:cubicBezTo>
                <a:cubicBezTo>
                  <a:pt x="1218" y="0"/>
                  <a:pt x="1218" y="0"/>
                  <a:pt x="1218" y="0"/>
                </a:cubicBezTo>
                <a:lnTo>
                  <a:pt x="12" y="0"/>
                </a:lnTo>
                <a:close/>
                <a:moveTo>
                  <a:pt x="124" y="129"/>
                </a:moveTo>
                <a:cubicBezTo>
                  <a:pt x="109" y="129"/>
                  <a:pt x="96" y="133"/>
                  <a:pt x="85" y="140"/>
                </a:cubicBezTo>
                <a:cubicBezTo>
                  <a:pt x="85" y="59"/>
                  <a:pt x="85" y="59"/>
                  <a:pt x="85" y="59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5" y="149"/>
                  <a:pt x="175" y="149"/>
                  <a:pt x="175" y="149"/>
                </a:cubicBezTo>
                <a:cubicBezTo>
                  <a:pt x="163" y="136"/>
                  <a:pt x="146" y="129"/>
                  <a:pt x="124" y="1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hteck 62">
            <a:extLst>
              <a:ext uri="{FF2B5EF4-FFF2-40B4-BE49-F238E27FC236}">
                <a16:creationId xmlns:a16="http://schemas.microsoft.com/office/drawing/2014/main" id="{F22759E5-3523-7743-9FD1-6AB165246403}"/>
              </a:ext>
            </a:extLst>
          </p:cNvPr>
          <p:cNvSpPr/>
          <p:nvPr/>
        </p:nvSpPr>
        <p:spPr bwMode="gray">
          <a:xfrm>
            <a:off x="5037080" y="3024130"/>
            <a:ext cx="2834640" cy="11674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1600" b="1" dirty="0"/>
              <a:t>Standards/Methods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Common measure / methods across the organization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Business rules govern when customization is warranted</a:t>
            </a:r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F856F27C-32B0-8FE1-7DB0-1294218E6E45}"/>
              </a:ext>
            </a:extLst>
          </p:cNvPr>
          <p:cNvSpPr>
            <a:spLocks noEditPoints="1"/>
          </p:cNvSpPr>
          <p:nvPr/>
        </p:nvSpPr>
        <p:spPr bwMode="gray">
          <a:xfrm>
            <a:off x="4531399" y="4525801"/>
            <a:ext cx="3414564" cy="1255971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119" y="0"/>
              </a:cxn>
              <a:cxn ang="0">
                <a:pos x="95" y="1"/>
              </a:cxn>
              <a:cxn ang="0">
                <a:pos x="0" y="111"/>
              </a:cxn>
              <a:cxn ang="0">
                <a:pos x="0" y="327"/>
              </a:cxn>
              <a:cxn ang="0">
                <a:pos x="95" y="433"/>
              </a:cxn>
              <a:cxn ang="0">
                <a:pos x="167" y="434"/>
              </a:cxn>
              <a:cxn ang="0">
                <a:pos x="237" y="434"/>
              </a:cxn>
              <a:cxn ang="0">
                <a:pos x="1220" y="434"/>
              </a:cxn>
              <a:cxn ang="0">
                <a:pos x="1220" y="0"/>
              </a:cxn>
              <a:cxn ang="0">
                <a:pos x="237" y="0"/>
              </a:cxn>
              <a:cxn ang="0">
                <a:pos x="191" y="0"/>
              </a:cxn>
              <a:cxn ang="0">
                <a:pos x="136" y="331"/>
              </a:cxn>
              <a:cxn ang="0">
                <a:pos x="101" y="372"/>
              </a:cxn>
              <a:cxn ang="0">
                <a:pos x="95" y="372"/>
              </a:cxn>
              <a:cxn ang="0">
                <a:pos x="67" y="331"/>
              </a:cxn>
              <a:cxn ang="0">
                <a:pos x="67" y="255"/>
              </a:cxn>
              <a:cxn ang="0">
                <a:pos x="95" y="214"/>
              </a:cxn>
              <a:cxn ang="0">
                <a:pos x="101" y="213"/>
              </a:cxn>
              <a:cxn ang="0">
                <a:pos x="136" y="255"/>
              </a:cxn>
              <a:cxn ang="0">
                <a:pos x="136" y="331"/>
              </a:cxn>
              <a:cxn ang="0">
                <a:pos x="167" y="162"/>
              </a:cxn>
              <a:cxn ang="0">
                <a:pos x="129" y="153"/>
              </a:cxn>
              <a:cxn ang="0">
                <a:pos x="95" y="160"/>
              </a:cxn>
              <a:cxn ang="0">
                <a:pos x="67" y="190"/>
              </a:cxn>
              <a:cxn ang="0">
                <a:pos x="67" y="113"/>
              </a:cxn>
              <a:cxn ang="0">
                <a:pos x="95" y="62"/>
              </a:cxn>
              <a:cxn ang="0">
                <a:pos x="104" y="61"/>
              </a:cxn>
              <a:cxn ang="0">
                <a:pos x="138" y="103"/>
              </a:cxn>
              <a:cxn ang="0">
                <a:pos x="138" y="118"/>
              </a:cxn>
              <a:cxn ang="0">
                <a:pos x="167" y="118"/>
              </a:cxn>
              <a:cxn ang="0">
                <a:pos x="167" y="162"/>
              </a:cxn>
            </a:cxnLst>
            <a:rect l="0" t="0" r="r" b="b"/>
            <a:pathLst>
              <a:path w="1220" h="434">
                <a:moveTo>
                  <a:pt x="191" y="0"/>
                </a:moveTo>
                <a:cubicBezTo>
                  <a:pt x="119" y="0"/>
                  <a:pt x="119" y="0"/>
                  <a:pt x="119" y="0"/>
                </a:cubicBezTo>
                <a:cubicBezTo>
                  <a:pt x="95" y="1"/>
                  <a:pt x="95" y="1"/>
                  <a:pt x="95" y="1"/>
                </a:cubicBezTo>
                <a:cubicBezTo>
                  <a:pt x="31" y="4"/>
                  <a:pt x="0" y="42"/>
                  <a:pt x="0" y="111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92"/>
                  <a:pt x="34" y="430"/>
                  <a:pt x="95" y="433"/>
                </a:cubicBezTo>
                <a:cubicBezTo>
                  <a:pt x="167" y="434"/>
                  <a:pt x="167" y="434"/>
                  <a:pt x="16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1220" y="434"/>
                  <a:pt x="1220" y="434"/>
                  <a:pt x="1220" y="434"/>
                </a:cubicBezTo>
                <a:cubicBezTo>
                  <a:pt x="1220" y="0"/>
                  <a:pt x="1220" y="0"/>
                  <a:pt x="1220" y="0"/>
                </a:cubicBezTo>
                <a:cubicBezTo>
                  <a:pt x="237" y="0"/>
                  <a:pt x="237" y="0"/>
                  <a:pt x="237" y="0"/>
                </a:cubicBezTo>
                <a:lnTo>
                  <a:pt x="191" y="0"/>
                </a:lnTo>
                <a:close/>
                <a:moveTo>
                  <a:pt x="136" y="331"/>
                </a:moveTo>
                <a:cubicBezTo>
                  <a:pt x="136" y="361"/>
                  <a:pt x="122" y="372"/>
                  <a:pt x="101" y="372"/>
                </a:cubicBezTo>
                <a:cubicBezTo>
                  <a:pt x="99" y="372"/>
                  <a:pt x="97" y="372"/>
                  <a:pt x="95" y="372"/>
                </a:cubicBezTo>
                <a:cubicBezTo>
                  <a:pt x="78" y="370"/>
                  <a:pt x="67" y="358"/>
                  <a:pt x="67" y="331"/>
                </a:cubicBezTo>
                <a:cubicBezTo>
                  <a:pt x="67" y="255"/>
                  <a:pt x="67" y="255"/>
                  <a:pt x="67" y="255"/>
                </a:cubicBezTo>
                <a:cubicBezTo>
                  <a:pt x="67" y="228"/>
                  <a:pt x="78" y="216"/>
                  <a:pt x="95" y="214"/>
                </a:cubicBezTo>
                <a:cubicBezTo>
                  <a:pt x="97" y="213"/>
                  <a:pt x="99" y="213"/>
                  <a:pt x="101" y="213"/>
                </a:cubicBezTo>
                <a:cubicBezTo>
                  <a:pt x="122" y="213"/>
                  <a:pt x="136" y="225"/>
                  <a:pt x="136" y="255"/>
                </a:cubicBezTo>
                <a:lnTo>
                  <a:pt x="136" y="331"/>
                </a:lnTo>
                <a:close/>
                <a:moveTo>
                  <a:pt x="167" y="162"/>
                </a:moveTo>
                <a:cubicBezTo>
                  <a:pt x="156" y="156"/>
                  <a:pt x="144" y="153"/>
                  <a:pt x="129" y="153"/>
                </a:cubicBezTo>
                <a:cubicBezTo>
                  <a:pt x="116" y="153"/>
                  <a:pt x="104" y="155"/>
                  <a:pt x="95" y="160"/>
                </a:cubicBezTo>
                <a:cubicBezTo>
                  <a:pt x="83" y="167"/>
                  <a:pt x="73" y="177"/>
                  <a:pt x="67" y="190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78"/>
                  <a:pt x="77" y="65"/>
                  <a:pt x="95" y="62"/>
                </a:cubicBezTo>
                <a:cubicBezTo>
                  <a:pt x="98" y="61"/>
                  <a:pt x="101" y="61"/>
                  <a:pt x="104" y="61"/>
                </a:cubicBezTo>
                <a:cubicBezTo>
                  <a:pt x="125" y="61"/>
                  <a:pt x="138" y="73"/>
                  <a:pt x="138" y="103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67" y="118"/>
                  <a:pt x="167" y="118"/>
                  <a:pt x="167" y="118"/>
                </a:cubicBezTo>
                <a:lnTo>
                  <a:pt x="167" y="16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hteck 63">
            <a:extLst>
              <a:ext uri="{FF2B5EF4-FFF2-40B4-BE49-F238E27FC236}">
                <a16:creationId xmlns:a16="http://schemas.microsoft.com/office/drawing/2014/main" id="{03606F14-AA49-1CD7-BEAA-BFCC1DAAA689}"/>
              </a:ext>
            </a:extLst>
          </p:cNvPr>
          <p:cNvSpPr/>
          <p:nvPr/>
        </p:nvSpPr>
        <p:spPr bwMode="gray">
          <a:xfrm>
            <a:off x="5037080" y="4570037"/>
            <a:ext cx="2834640" cy="11674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600" b="1" dirty="0"/>
              <a:t>Technology/Tools</a:t>
            </a:r>
            <a:endParaRPr lang="en-US" sz="1200" b="1" dirty="0"/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Technology to enable data collection and automated reporting at scale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Templates for program evaluation and management reports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BB8D96B-3B50-AAD7-BD0A-DDB146F36EE4}"/>
              </a:ext>
            </a:extLst>
          </p:cNvPr>
          <p:cNvSpPr>
            <a:spLocks/>
          </p:cNvSpPr>
          <p:nvPr/>
        </p:nvSpPr>
        <p:spPr bwMode="gray">
          <a:xfrm>
            <a:off x="8424783" y="2136170"/>
            <a:ext cx="3401568" cy="1210170"/>
          </a:xfrm>
          <a:custGeom>
            <a:avLst/>
            <a:gdLst>
              <a:gd name="connsiteX0" fmla="*/ 0 w 3401568"/>
              <a:gd name="connsiteY0" fmla="*/ 0 h 1210170"/>
              <a:gd name="connsiteX1" fmla="*/ 720627 w 3401568"/>
              <a:gd name="connsiteY1" fmla="*/ 0 h 1210170"/>
              <a:gd name="connsiteX2" fmla="*/ 2436410 w 3401568"/>
              <a:gd name="connsiteY2" fmla="*/ 0 h 1210170"/>
              <a:gd name="connsiteX3" fmla="*/ 2720375 w 3401568"/>
              <a:gd name="connsiteY3" fmla="*/ 0 h 1210170"/>
              <a:gd name="connsiteX4" fmla="*/ 3401568 w 3401568"/>
              <a:gd name="connsiteY4" fmla="*/ 0 h 1210170"/>
              <a:gd name="connsiteX5" fmla="*/ 3401568 w 3401568"/>
              <a:gd name="connsiteY5" fmla="*/ 1207008 h 1210170"/>
              <a:gd name="connsiteX6" fmla="*/ 2436410 w 3401568"/>
              <a:gd name="connsiteY6" fmla="*/ 1207008 h 1210170"/>
              <a:gd name="connsiteX7" fmla="*/ 2436410 w 3401568"/>
              <a:gd name="connsiteY7" fmla="*/ 1202460 h 1210170"/>
              <a:gd name="connsiteX8" fmla="*/ 259524 w 3401568"/>
              <a:gd name="connsiteY8" fmla="*/ 1210170 h 1210170"/>
              <a:gd name="connsiteX9" fmla="*/ 129490 w 3401568"/>
              <a:gd name="connsiteY9" fmla="*/ 1210170 h 1210170"/>
              <a:gd name="connsiteX10" fmla="*/ 259524 w 3401568"/>
              <a:gd name="connsiteY10" fmla="*/ 821343 h 1210170"/>
              <a:gd name="connsiteX11" fmla="*/ 479330 w 3401568"/>
              <a:gd name="connsiteY11" fmla="*/ 170755 h 1210170"/>
              <a:gd name="connsiteX12" fmla="*/ 259524 w 3401568"/>
              <a:gd name="connsiteY12" fmla="*/ 170755 h 1210170"/>
              <a:gd name="connsiteX13" fmla="*/ 0 w 3401568"/>
              <a:gd name="connsiteY13" fmla="*/ 170755 h 12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1568" h="1210170">
                <a:moveTo>
                  <a:pt x="0" y="0"/>
                </a:moveTo>
                <a:lnTo>
                  <a:pt x="720627" y="0"/>
                </a:lnTo>
                <a:lnTo>
                  <a:pt x="2436410" y="0"/>
                </a:lnTo>
                <a:lnTo>
                  <a:pt x="2720375" y="0"/>
                </a:lnTo>
                <a:lnTo>
                  <a:pt x="3401568" y="0"/>
                </a:lnTo>
                <a:lnTo>
                  <a:pt x="3401568" y="1207008"/>
                </a:lnTo>
                <a:lnTo>
                  <a:pt x="2436410" y="1207008"/>
                </a:lnTo>
                <a:lnTo>
                  <a:pt x="2436410" y="1202460"/>
                </a:lnTo>
                <a:lnTo>
                  <a:pt x="259524" y="1210170"/>
                </a:lnTo>
                <a:lnTo>
                  <a:pt x="129490" y="1210170"/>
                </a:lnTo>
                <a:cubicBezTo>
                  <a:pt x="173016" y="1080561"/>
                  <a:pt x="216270" y="950952"/>
                  <a:pt x="259524" y="821343"/>
                </a:cubicBezTo>
                <a:lnTo>
                  <a:pt x="479330" y="170755"/>
                </a:lnTo>
                <a:lnTo>
                  <a:pt x="259524" y="170755"/>
                </a:lnTo>
                <a:lnTo>
                  <a:pt x="0" y="1707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F6C0CD8-34F1-B2EA-7544-7B79A5DD282E}"/>
              </a:ext>
            </a:extLst>
          </p:cNvPr>
          <p:cNvGrpSpPr/>
          <p:nvPr/>
        </p:nvGrpSpPr>
        <p:grpSpPr>
          <a:xfrm>
            <a:off x="8424783" y="3877912"/>
            <a:ext cx="3401568" cy="1225296"/>
            <a:chOff x="8509449" y="4182713"/>
            <a:chExt cx="3401568" cy="1225296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3D722ED0-4E7E-89CB-86C8-70E677AE4F3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509449" y="4183200"/>
              <a:ext cx="2682605" cy="1224322"/>
            </a:xfrm>
            <a:custGeom>
              <a:avLst/>
              <a:gdLst/>
              <a:ahLst/>
              <a:cxnLst>
                <a:cxn ang="0">
                  <a:pos x="76" y="4"/>
                </a:cxn>
                <a:cxn ang="0">
                  <a:pos x="76" y="4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41" y="206"/>
                </a:cxn>
                <a:cxn ang="0">
                  <a:pos x="0" y="294"/>
                </a:cxn>
                <a:cxn ang="0">
                  <a:pos x="0" y="327"/>
                </a:cxn>
                <a:cxn ang="0">
                  <a:pos x="76" y="431"/>
                </a:cxn>
                <a:cxn ang="0">
                  <a:pos x="104" y="434"/>
                </a:cxn>
                <a:cxn ang="0">
                  <a:pos x="984" y="434"/>
                </a:cxn>
                <a:cxn ang="0">
                  <a:pos x="984" y="0"/>
                </a:cxn>
                <a:cxn ang="0">
                  <a:pos x="105" y="0"/>
                </a:cxn>
                <a:cxn ang="0">
                  <a:pos x="76" y="4"/>
                </a:cxn>
                <a:cxn ang="0">
                  <a:pos x="142" y="325"/>
                </a:cxn>
                <a:cxn ang="0">
                  <a:pos x="104" y="373"/>
                </a:cxn>
                <a:cxn ang="0">
                  <a:pos x="76" y="361"/>
                </a:cxn>
                <a:cxn ang="0">
                  <a:pos x="67" y="325"/>
                </a:cxn>
                <a:cxn ang="0">
                  <a:pos x="67" y="286"/>
                </a:cxn>
                <a:cxn ang="0">
                  <a:pos x="76" y="250"/>
                </a:cxn>
                <a:cxn ang="0">
                  <a:pos x="104" y="238"/>
                </a:cxn>
                <a:cxn ang="0">
                  <a:pos x="142" y="286"/>
                </a:cxn>
                <a:cxn ang="0">
                  <a:pos x="142" y="325"/>
                </a:cxn>
                <a:cxn ang="0">
                  <a:pos x="142" y="110"/>
                </a:cxn>
                <a:cxn ang="0">
                  <a:pos x="142" y="133"/>
                </a:cxn>
                <a:cxn ang="0">
                  <a:pos x="104" y="178"/>
                </a:cxn>
                <a:cxn ang="0">
                  <a:pos x="76" y="167"/>
                </a:cxn>
                <a:cxn ang="0">
                  <a:pos x="67" y="133"/>
                </a:cxn>
                <a:cxn ang="0">
                  <a:pos x="67" y="110"/>
                </a:cxn>
                <a:cxn ang="0">
                  <a:pos x="76" y="73"/>
                </a:cxn>
                <a:cxn ang="0">
                  <a:pos x="104" y="61"/>
                </a:cxn>
                <a:cxn ang="0">
                  <a:pos x="142" y="110"/>
                </a:cxn>
              </a:cxnLst>
              <a:rect l="0" t="0" r="r" b="b"/>
              <a:pathLst>
                <a:path w="984" h="434">
                  <a:moveTo>
                    <a:pt x="76" y="4"/>
                  </a:moveTo>
                  <a:cubicBezTo>
                    <a:pt x="76" y="4"/>
                    <a:pt x="76" y="4"/>
                    <a:pt x="76" y="4"/>
                  </a:cubicBezTo>
                  <a:cubicBezTo>
                    <a:pt x="27" y="13"/>
                    <a:pt x="0" y="50"/>
                    <a:pt x="0" y="10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62"/>
                    <a:pt x="14" y="191"/>
                    <a:pt x="41" y="206"/>
                  </a:cubicBezTo>
                  <a:cubicBezTo>
                    <a:pt x="12" y="222"/>
                    <a:pt x="0" y="253"/>
                    <a:pt x="0" y="294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84"/>
                    <a:pt x="33" y="420"/>
                    <a:pt x="76" y="431"/>
                  </a:cubicBezTo>
                  <a:cubicBezTo>
                    <a:pt x="80" y="432"/>
                    <a:pt x="76" y="432"/>
                    <a:pt x="104" y="434"/>
                  </a:cubicBezTo>
                  <a:cubicBezTo>
                    <a:pt x="984" y="434"/>
                    <a:pt x="984" y="434"/>
                    <a:pt x="984" y="434"/>
                  </a:cubicBezTo>
                  <a:cubicBezTo>
                    <a:pt x="984" y="0"/>
                    <a:pt x="984" y="0"/>
                    <a:pt x="984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76" y="4"/>
                  </a:lnTo>
                  <a:close/>
                  <a:moveTo>
                    <a:pt x="142" y="325"/>
                  </a:moveTo>
                  <a:cubicBezTo>
                    <a:pt x="141" y="363"/>
                    <a:pt x="125" y="373"/>
                    <a:pt x="104" y="373"/>
                  </a:cubicBezTo>
                  <a:cubicBezTo>
                    <a:pt x="93" y="373"/>
                    <a:pt x="83" y="370"/>
                    <a:pt x="76" y="361"/>
                  </a:cubicBezTo>
                  <a:cubicBezTo>
                    <a:pt x="70" y="354"/>
                    <a:pt x="67" y="342"/>
                    <a:pt x="67" y="325"/>
                  </a:cubicBezTo>
                  <a:cubicBezTo>
                    <a:pt x="67" y="286"/>
                    <a:pt x="67" y="286"/>
                    <a:pt x="67" y="286"/>
                  </a:cubicBezTo>
                  <a:cubicBezTo>
                    <a:pt x="67" y="270"/>
                    <a:pt x="70" y="258"/>
                    <a:pt x="76" y="250"/>
                  </a:cubicBezTo>
                  <a:cubicBezTo>
                    <a:pt x="82" y="242"/>
                    <a:pt x="92" y="238"/>
                    <a:pt x="104" y="238"/>
                  </a:cubicBezTo>
                  <a:cubicBezTo>
                    <a:pt x="128" y="238"/>
                    <a:pt x="142" y="253"/>
                    <a:pt x="142" y="286"/>
                  </a:cubicBezTo>
                  <a:lnTo>
                    <a:pt x="142" y="325"/>
                  </a:lnTo>
                  <a:close/>
                  <a:moveTo>
                    <a:pt x="142" y="110"/>
                  </a:moveTo>
                  <a:cubicBezTo>
                    <a:pt x="142" y="133"/>
                    <a:pt x="142" y="133"/>
                    <a:pt x="142" y="133"/>
                  </a:cubicBezTo>
                  <a:cubicBezTo>
                    <a:pt x="142" y="167"/>
                    <a:pt x="125" y="178"/>
                    <a:pt x="104" y="178"/>
                  </a:cubicBezTo>
                  <a:cubicBezTo>
                    <a:pt x="93" y="178"/>
                    <a:pt x="83" y="175"/>
                    <a:pt x="76" y="167"/>
                  </a:cubicBezTo>
                  <a:cubicBezTo>
                    <a:pt x="70" y="160"/>
                    <a:pt x="67" y="149"/>
                    <a:pt x="67" y="13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7" y="92"/>
                    <a:pt x="70" y="80"/>
                    <a:pt x="76" y="73"/>
                  </a:cubicBezTo>
                  <a:cubicBezTo>
                    <a:pt x="83" y="64"/>
                    <a:pt x="93" y="61"/>
                    <a:pt x="104" y="61"/>
                  </a:cubicBezTo>
                  <a:cubicBezTo>
                    <a:pt x="125" y="61"/>
                    <a:pt x="142" y="72"/>
                    <a:pt x="142" y="1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A38C37-1B97-2012-FE7A-2746735FC0C4}"/>
                </a:ext>
              </a:extLst>
            </p:cNvPr>
            <p:cNvSpPr/>
            <p:nvPr/>
          </p:nvSpPr>
          <p:spPr>
            <a:xfrm>
              <a:off x="10993761" y="4182713"/>
              <a:ext cx="917256" cy="12252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hteck 64">
            <a:extLst>
              <a:ext uri="{FF2B5EF4-FFF2-40B4-BE49-F238E27FC236}">
                <a16:creationId xmlns:a16="http://schemas.microsoft.com/office/drawing/2014/main" id="{2C3A66F9-1273-EF37-D591-5E90D29E03C4}"/>
              </a:ext>
            </a:extLst>
          </p:cNvPr>
          <p:cNvSpPr/>
          <p:nvPr/>
        </p:nvSpPr>
        <p:spPr bwMode="gray">
          <a:xfrm>
            <a:off x="8958728" y="2249839"/>
            <a:ext cx="2823135" cy="9828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Reporting/Results Use</a:t>
            </a:r>
            <a:endParaRPr lang="en-US" sz="12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Purpose built reporting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Reports/data informs decisions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Share program results &amp; to manage</a:t>
            </a:r>
          </a:p>
        </p:txBody>
      </p:sp>
      <p:sp>
        <p:nvSpPr>
          <p:cNvPr id="32" name="Rechteck 64">
            <a:extLst>
              <a:ext uri="{FF2B5EF4-FFF2-40B4-BE49-F238E27FC236}">
                <a16:creationId xmlns:a16="http://schemas.microsoft.com/office/drawing/2014/main" id="{161BD164-FCCE-630B-8324-CA9E2CF43587}"/>
              </a:ext>
            </a:extLst>
          </p:cNvPr>
          <p:cNvSpPr/>
          <p:nvPr/>
        </p:nvSpPr>
        <p:spPr bwMode="gray">
          <a:xfrm>
            <a:off x="9009529" y="3999144"/>
            <a:ext cx="2743200" cy="9828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600" b="1" dirty="0">
                <a:solidFill>
                  <a:schemeClr val="bg1"/>
                </a:solidFill>
              </a:rPr>
              <a:t>Culture and Norms</a:t>
            </a:r>
            <a:endParaRPr lang="en-US" sz="12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Data informed culture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Measurement is valued as a process and practice</a:t>
            </a:r>
          </a:p>
        </p:txBody>
      </p:sp>
    </p:spTree>
    <p:extLst>
      <p:ext uri="{BB962C8B-B14F-4D97-AF65-F5344CB8AC3E}">
        <p14:creationId xmlns:p14="http://schemas.microsoft.com/office/powerpoint/2010/main" val="140960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D53B-402C-6B9A-AF26-AF51562B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Lessons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841A5-B5FA-AC29-C0A0-5CC9E1A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FB1A8-ECC0-41EC-A2E6-45DBEF06B201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E5EE7-C6D3-CE54-CB18-17035A76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5FD8F-ADC4-FF37-7F10-F7256B80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302" y="381001"/>
            <a:ext cx="70456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6539BDA-3DB2-1499-F774-C8378FE39939}"/>
              </a:ext>
            </a:extLst>
          </p:cNvPr>
          <p:cNvSpPr txBox="1">
            <a:spLocks/>
          </p:cNvSpPr>
          <p:nvPr/>
        </p:nvSpPr>
        <p:spPr>
          <a:xfrm>
            <a:off x="4872394" y="5295959"/>
            <a:ext cx="3347170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cs typeface="+mj-cs"/>
              </a:rPr>
              <a:t>Standards</a:t>
            </a:r>
          </a:p>
          <a:p>
            <a:pPr algn="l"/>
            <a:r>
              <a:rPr lang="en-US" sz="1400" dirty="0"/>
              <a:t>Standard setting is difficult and requires significant effort and resources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B4DD055-0355-CC63-A858-813466B6EAD9}"/>
              </a:ext>
            </a:extLst>
          </p:cNvPr>
          <p:cNvSpPr txBox="1">
            <a:spLocks/>
          </p:cNvSpPr>
          <p:nvPr/>
        </p:nvSpPr>
        <p:spPr>
          <a:xfrm>
            <a:off x="4872394" y="968627"/>
            <a:ext cx="3930013" cy="800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2"/>
                </a:solidFill>
                <a:cs typeface="+mj-cs"/>
              </a:rPr>
              <a:t>Leadership</a:t>
            </a:r>
          </a:p>
          <a:p>
            <a:pPr algn="l"/>
            <a:r>
              <a:rPr lang="en-US" sz="1400" dirty="0"/>
              <a:t>Many senior leaders in L&amp;D don’t know how to run learning like a business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91F776-7AD5-83A0-2C12-EBCD01A5D2C4}"/>
              </a:ext>
            </a:extLst>
          </p:cNvPr>
          <p:cNvCxnSpPr>
            <a:cxnSpLocks/>
          </p:cNvCxnSpPr>
          <p:nvPr/>
        </p:nvCxnSpPr>
        <p:spPr>
          <a:xfrm>
            <a:off x="4463402" y="1461946"/>
            <a:ext cx="0" cy="443033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A5F9AC-9C7F-9B13-70D0-2928685FB9E4}"/>
              </a:ext>
            </a:extLst>
          </p:cNvPr>
          <p:cNvGrpSpPr/>
          <p:nvPr/>
        </p:nvGrpSpPr>
        <p:grpSpPr>
          <a:xfrm>
            <a:off x="4218007" y="985079"/>
            <a:ext cx="490790" cy="490790"/>
            <a:chOff x="5562600" y="1745115"/>
            <a:chExt cx="365760" cy="36576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A10732F-9715-A51E-6188-757A9565C4E1}"/>
                </a:ext>
              </a:extLst>
            </p:cNvPr>
            <p:cNvSpPr/>
            <p:nvPr/>
          </p:nvSpPr>
          <p:spPr>
            <a:xfrm>
              <a:off x="5562600" y="1745115"/>
              <a:ext cx="365760" cy="36576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184FA1B-7D5C-6DB8-5E52-86C7FAEFA282}"/>
                </a:ext>
              </a:extLst>
            </p:cNvPr>
            <p:cNvSpPr/>
            <p:nvPr/>
          </p:nvSpPr>
          <p:spPr>
            <a:xfrm>
              <a:off x="5593080" y="1775595"/>
              <a:ext cx="304800" cy="30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EBCF93-4DA4-0951-8036-670AC086AF3D}"/>
              </a:ext>
            </a:extLst>
          </p:cNvPr>
          <p:cNvGrpSpPr/>
          <p:nvPr/>
        </p:nvGrpSpPr>
        <p:grpSpPr>
          <a:xfrm>
            <a:off x="4218007" y="2089182"/>
            <a:ext cx="490790" cy="490790"/>
            <a:chOff x="5562600" y="1745115"/>
            <a:chExt cx="365760" cy="3657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67A273-F1F3-5A3E-8B56-719EBB03AFF3}"/>
                </a:ext>
              </a:extLst>
            </p:cNvPr>
            <p:cNvSpPr/>
            <p:nvPr/>
          </p:nvSpPr>
          <p:spPr>
            <a:xfrm>
              <a:off x="5562600" y="1745115"/>
              <a:ext cx="365760" cy="36576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CC2D15-E5F0-D3E8-7508-DA1F657467BA}"/>
                </a:ext>
              </a:extLst>
            </p:cNvPr>
            <p:cNvSpPr/>
            <p:nvPr/>
          </p:nvSpPr>
          <p:spPr>
            <a:xfrm>
              <a:off x="5593080" y="1775595"/>
              <a:ext cx="304800" cy="304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49F149-EA86-2899-3D0A-E1C676963CF6}"/>
              </a:ext>
            </a:extLst>
          </p:cNvPr>
          <p:cNvGrpSpPr/>
          <p:nvPr/>
        </p:nvGrpSpPr>
        <p:grpSpPr>
          <a:xfrm>
            <a:off x="4218007" y="3193285"/>
            <a:ext cx="490790" cy="490790"/>
            <a:chOff x="5562600" y="1745115"/>
            <a:chExt cx="365760" cy="36576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660F385-846A-F8F8-F4C9-D384701B644D}"/>
                </a:ext>
              </a:extLst>
            </p:cNvPr>
            <p:cNvSpPr/>
            <p:nvPr/>
          </p:nvSpPr>
          <p:spPr>
            <a:xfrm>
              <a:off x="5562600" y="1745115"/>
              <a:ext cx="365760" cy="36576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0A3BD2-7843-CCB1-7B8C-3D6CDD13F6ED}"/>
                </a:ext>
              </a:extLst>
            </p:cNvPr>
            <p:cNvSpPr/>
            <p:nvPr/>
          </p:nvSpPr>
          <p:spPr>
            <a:xfrm>
              <a:off x="5593080" y="1775595"/>
              <a:ext cx="304800" cy="30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10F692-75BC-9F8C-B340-9BF2ED19AE5B}"/>
              </a:ext>
            </a:extLst>
          </p:cNvPr>
          <p:cNvGrpSpPr/>
          <p:nvPr/>
        </p:nvGrpSpPr>
        <p:grpSpPr>
          <a:xfrm>
            <a:off x="4218007" y="4297388"/>
            <a:ext cx="490790" cy="490790"/>
            <a:chOff x="5562600" y="1745115"/>
            <a:chExt cx="365760" cy="36576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B06E1F-A9B2-CE9C-2249-D98ABB5B80B9}"/>
                </a:ext>
              </a:extLst>
            </p:cNvPr>
            <p:cNvSpPr/>
            <p:nvPr/>
          </p:nvSpPr>
          <p:spPr>
            <a:xfrm>
              <a:off x="5562600" y="1745115"/>
              <a:ext cx="365760" cy="36576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978EBE7-E771-4CD6-74DC-8894C0EF43B2}"/>
                </a:ext>
              </a:extLst>
            </p:cNvPr>
            <p:cNvSpPr/>
            <p:nvPr/>
          </p:nvSpPr>
          <p:spPr>
            <a:xfrm>
              <a:off x="5593080" y="1775595"/>
              <a:ext cx="304800" cy="304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</p:grp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3B605EB8-4F49-677C-7408-E94B6619C205}"/>
              </a:ext>
            </a:extLst>
          </p:cNvPr>
          <p:cNvSpPr txBox="1">
            <a:spLocks/>
          </p:cNvSpPr>
          <p:nvPr/>
        </p:nvSpPr>
        <p:spPr>
          <a:xfrm>
            <a:off x="4872394" y="4192583"/>
            <a:ext cx="3930013" cy="8433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Skills</a:t>
            </a:r>
          </a:p>
          <a:p>
            <a:pPr lvl="0" algn="l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/>
                </a:solidFill>
                <a:cs typeface="+mj-cs"/>
              </a:rPr>
              <a:t>The competency level for measurement in our field is low. 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C6BEDDF-3210-7EB5-67FD-B7109DC5A928}"/>
              </a:ext>
            </a:extLst>
          </p:cNvPr>
          <p:cNvSpPr txBox="1">
            <a:spLocks/>
          </p:cNvSpPr>
          <p:nvPr/>
        </p:nvSpPr>
        <p:spPr>
          <a:xfrm>
            <a:off x="4872394" y="2028916"/>
            <a:ext cx="3930013" cy="8433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Process</a:t>
            </a:r>
          </a:p>
          <a:p>
            <a:pPr lvl="0" algn="l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/>
                </a:solidFill>
                <a:cs typeface="+mj-cs"/>
              </a:rPr>
              <a:t>L&amp;D measurement and reporting takes thought and work (it’s not easy)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105CDA-A703-B6B7-15BB-D72C6D387600}"/>
              </a:ext>
            </a:extLst>
          </p:cNvPr>
          <p:cNvSpPr txBox="1"/>
          <p:nvPr/>
        </p:nvSpPr>
        <p:spPr>
          <a:xfrm>
            <a:off x="9261000" y="2334577"/>
            <a:ext cx="27475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400" dirty="0"/>
              <a:t>We don’t need more measures. We need to learn how to use what we already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Evaluating impact is not the only reason to measure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All organizations are not like Caterpillar with respect to the L&amp;D remit, strategic focus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35BB49-8B2C-3585-C863-573ADE190CE4}"/>
              </a:ext>
            </a:extLst>
          </p:cNvPr>
          <p:cNvGrpSpPr>
            <a:grpSpLocks noChangeAspect="1"/>
          </p:cNvGrpSpPr>
          <p:nvPr/>
        </p:nvGrpSpPr>
        <p:grpSpPr>
          <a:xfrm>
            <a:off x="714516" y="3541588"/>
            <a:ext cx="2772806" cy="1920240"/>
            <a:chOff x="557297" y="3764330"/>
            <a:chExt cx="3355975" cy="23241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9A0616-C606-7129-E9D4-A1708F5E7B6B}"/>
                </a:ext>
              </a:extLst>
            </p:cNvPr>
            <p:cNvGrpSpPr/>
            <p:nvPr/>
          </p:nvGrpSpPr>
          <p:grpSpPr>
            <a:xfrm>
              <a:off x="557297" y="3764330"/>
              <a:ext cx="1573213" cy="2251075"/>
              <a:chOff x="1027113" y="2282825"/>
              <a:chExt cx="1573213" cy="2251075"/>
            </a:xfrm>
          </p:grpSpPr>
          <p:sp>
            <p:nvSpPr>
              <p:cNvPr id="7" name="Freeform 21">
                <a:extLst>
                  <a:ext uri="{FF2B5EF4-FFF2-40B4-BE49-F238E27FC236}">
                    <a16:creationId xmlns:a16="http://schemas.microsoft.com/office/drawing/2014/main" id="{628E038C-BDBF-8EA9-771F-6D860A34D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875" y="3316288"/>
                <a:ext cx="107950" cy="206375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42" y="80"/>
                  </a:cxn>
                  <a:cxn ang="0">
                    <a:pos x="71" y="107"/>
                  </a:cxn>
                  <a:cxn ang="0">
                    <a:pos x="74" y="141"/>
                  </a:cxn>
                  <a:cxn ang="0">
                    <a:pos x="9" y="99"/>
                  </a:cxn>
                  <a:cxn ang="0">
                    <a:pos x="18" y="9"/>
                  </a:cxn>
                  <a:cxn ang="0">
                    <a:pos x="25" y="4"/>
                  </a:cxn>
                </a:cxnLst>
                <a:rect l="0" t="0" r="r" b="b"/>
                <a:pathLst>
                  <a:path w="74" h="141">
                    <a:moveTo>
                      <a:pt x="25" y="4"/>
                    </a:moveTo>
                    <a:cubicBezTo>
                      <a:pt x="25" y="4"/>
                      <a:pt x="27" y="66"/>
                      <a:pt x="42" y="80"/>
                    </a:cubicBezTo>
                    <a:cubicBezTo>
                      <a:pt x="57" y="95"/>
                      <a:pt x="71" y="107"/>
                      <a:pt x="71" y="107"/>
                    </a:cubicBezTo>
                    <a:cubicBezTo>
                      <a:pt x="74" y="141"/>
                      <a:pt x="74" y="141"/>
                      <a:pt x="74" y="14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24"/>
                      <a:pt x="18" y="9"/>
                    </a:cubicBezTo>
                    <a:cubicBezTo>
                      <a:pt x="29" y="0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" name="Freeform 22">
                <a:extLst>
                  <a:ext uri="{FF2B5EF4-FFF2-40B4-BE49-F238E27FC236}">
                    <a16:creationId xmlns:a16="http://schemas.microsoft.com/office/drawing/2014/main" id="{764E0EED-F419-17EA-9C1B-457AFE7B3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563" y="2790825"/>
                <a:ext cx="161925" cy="2825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1" y="34"/>
                  </a:cxn>
                  <a:cxn ang="0">
                    <a:pos x="77" y="103"/>
                  </a:cxn>
                  <a:cxn ang="0">
                    <a:pos x="108" y="171"/>
                  </a:cxn>
                  <a:cxn ang="0">
                    <a:pos x="13" y="0"/>
                  </a:cxn>
                </a:cxnLst>
                <a:rect l="0" t="0" r="r" b="b"/>
                <a:pathLst>
                  <a:path w="110" h="194">
                    <a:moveTo>
                      <a:pt x="13" y="0"/>
                    </a:moveTo>
                    <a:cubicBezTo>
                      <a:pt x="13" y="0"/>
                      <a:pt x="39" y="4"/>
                      <a:pt x="41" y="34"/>
                    </a:cubicBezTo>
                    <a:cubicBezTo>
                      <a:pt x="41" y="34"/>
                      <a:pt x="51" y="69"/>
                      <a:pt x="77" y="103"/>
                    </a:cubicBezTo>
                    <a:cubicBezTo>
                      <a:pt x="103" y="138"/>
                      <a:pt x="110" y="147"/>
                      <a:pt x="108" y="171"/>
                    </a:cubicBezTo>
                    <a:cubicBezTo>
                      <a:pt x="106" y="194"/>
                      <a:pt x="0" y="21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id="{46C62726-1F77-942D-557E-7EABE1DB6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413" y="3186113"/>
                <a:ext cx="306388" cy="1000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6" y="16"/>
                  </a:cxn>
                  <a:cxn ang="0">
                    <a:pos x="72" y="6"/>
                  </a:cxn>
                  <a:cxn ang="0">
                    <a:pos x="106" y="8"/>
                  </a:cxn>
                  <a:cxn ang="0">
                    <a:pos x="146" y="17"/>
                  </a:cxn>
                  <a:cxn ang="0">
                    <a:pos x="209" y="62"/>
                  </a:cxn>
                  <a:cxn ang="0">
                    <a:pos x="192" y="63"/>
                  </a:cxn>
                  <a:cxn ang="0">
                    <a:pos x="170" y="62"/>
                  </a:cxn>
                  <a:cxn ang="0">
                    <a:pos x="142" y="64"/>
                  </a:cxn>
                  <a:cxn ang="0">
                    <a:pos x="116" y="61"/>
                  </a:cxn>
                  <a:cxn ang="0">
                    <a:pos x="107" y="67"/>
                  </a:cxn>
                  <a:cxn ang="0">
                    <a:pos x="4" y="68"/>
                  </a:cxn>
                  <a:cxn ang="0">
                    <a:pos x="0" y="19"/>
                  </a:cxn>
                </a:cxnLst>
                <a:rect l="0" t="0" r="r" b="b"/>
                <a:pathLst>
                  <a:path w="209" h="68">
                    <a:moveTo>
                      <a:pt x="0" y="19"/>
                    </a:moveTo>
                    <a:cubicBezTo>
                      <a:pt x="0" y="19"/>
                      <a:pt x="21" y="17"/>
                      <a:pt x="36" y="16"/>
                    </a:cubicBezTo>
                    <a:cubicBezTo>
                      <a:pt x="52" y="14"/>
                      <a:pt x="63" y="9"/>
                      <a:pt x="72" y="6"/>
                    </a:cubicBezTo>
                    <a:cubicBezTo>
                      <a:pt x="81" y="2"/>
                      <a:pt x="90" y="0"/>
                      <a:pt x="106" y="8"/>
                    </a:cubicBezTo>
                    <a:cubicBezTo>
                      <a:pt x="123" y="16"/>
                      <a:pt x="136" y="14"/>
                      <a:pt x="146" y="17"/>
                    </a:cubicBezTo>
                    <a:cubicBezTo>
                      <a:pt x="156" y="21"/>
                      <a:pt x="206" y="54"/>
                      <a:pt x="209" y="62"/>
                    </a:cubicBezTo>
                    <a:cubicBezTo>
                      <a:pt x="209" y="62"/>
                      <a:pt x="200" y="67"/>
                      <a:pt x="192" y="63"/>
                    </a:cubicBezTo>
                    <a:cubicBezTo>
                      <a:pt x="192" y="63"/>
                      <a:pt x="176" y="67"/>
                      <a:pt x="170" y="62"/>
                    </a:cubicBezTo>
                    <a:cubicBezTo>
                      <a:pt x="170" y="62"/>
                      <a:pt x="149" y="68"/>
                      <a:pt x="142" y="64"/>
                    </a:cubicBezTo>
                    <a:cubicBezTo>
                      <a:pt x="142" y="64"/>
                      <a:pt x="120" y="61"/>
                      <a:pt x="116" y="61"/>
                    </a:cubicBezTo>
                    <a:cubicBezTo>
                      <a:pt x="116" y="61"/>
                      <a:pt x="113" y="67"/>
                      <a:pt x="107" y="67"/>
                    </a:cubicBezTo>
                    <a:cubicBezTo>
                      <a:pt x="100" y="67"/>
                      <a:pt x="4" y="68"/>
                      <a:pt x="4" y="68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0" name="Freeform 24">
                <a:extLst>
                  <a:ext uri="{FF2B5EF4-FFF2-40B4-BE49-F238E27FC236}">
                    <a16:creationId xmlns:a16="http://schemas.microsoft.com/office/drawing/2014/main" id="{3A7A9E8B-9415-3516-5F49-4675D1CA4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513" y="2282825"/>
                <a:ext cx="363538" cy="460375"/>
              </a:xfrm>
              <a:custGeom>
                <a:avLst/>
                <a:gdLst/>
                <a:ahLst/>
                <a:cxnLst>
                  <a:cxn ang="0">
                    <a:pos x="53" y="268"/>
                  </a:cxn>
                  <a:cxn ang="0">
                    <a:pos x="40" y="227"/>
                  </a:cxn>
                  <a:cxn ang="0">
                    <a:pos x="7" y="115"/>
                  </a:cxn>
                  <a:cxn ang="0">
                    <a:pos x="40" y="58"/>
                  </a:cxn>
                  <a:cxn ang="0">
                    <a:pos x="189" y="57"/>
                  </a:cxn>
                  <a:cxn ang="0">
                    <a:pos x="209" y="57"/>
                  </a:cxn>
                  <a:cxn ang="0">
                    <a:pos x="229" y="55"/>
                  </a:cxn>
                  <a:cxn ang="0">
                    <a:pos x="211" y="63"/>
                  </a:cxn>
                  <a:cxn ang="0">
                    <a:pos x="244" y="77"/>
                  </a:cxn>
                  <a:cxn ang="0">
                    <a:pos x="225" y="72"/>
                  </a:cxn>
                  <a:cxn ang="0">
                    <a:pos x="248" y="87"/>
                  </a:cxn>
                  <a:cxn ang="0">
                    <a:pos x="233" y="83"/>
                  </a:cxn>
                  <a:cxn ang="0">
                    <a:pos x="243" y="109"/>
                  </a:cxn>
                  <a:cxn ang="0">
                    <a:pos x="229" y="87"/>
                  </a:cxn>
                  <a:cxn ang="0">
                    <a:pos x="229" y="112"/>
                  </a:cxn>
                  <a:cxn ang="0">
                    <a:pos x="212" y="96"/>
                  </a:cxn>
                  <a:cxn ang="0">
                    <a:pos x="223" y="163"/>
                  </a:cxn>
                  <a:cxn ang="0">
                    <a:pos x="223" y="180"/>
                  </a:cxn>
                  <a:cxn ang="0">
                    <a:pos x="238" y="215"/>
                  </a:cxn>
                  <a:cxn ang="0">
                    <a:pos x="229" y="221"/>
                  </a:cxn>
                  <a:cxn ang="0">
                    <a:pos x="223" y="227"/>
                  </a:cxn>
                  <a:cxn ang="0">
                    <a:pos x="217" y="244"/>
                  </a:cxn>
                  <a:cxn ang="0">
                    <a:pos x="217" y="255"/>
                  </a:cxn>
                  <a:cxn ang="0">
                    <a:pos x="213" y="268"/>
                  </a:cxn>
                  <a:cxn ang="0">
                    <a:pos x="200" y="296"/>
                  </a:cxn>
                  <a:cxn ang="0">
                    <a:pos x="164" y="305"/>
                  </a:cxn>
                  <a:cxn ang="0">
                    <a:pos x="53" y="268"/>
                  </a:cxn>
                </a:cxnLst>
                <a:rect l="0" t="0" r="r" b="b"/>
                <a:pathLst>
                  <a:path w="249" h="314">
                    <a:moveTo>
                      <a:pt x="53" y="268"/>
                    </a:moveTo>
                    <a:cubicBezTo>
                      <a:pt x="53" y="268"/>
                      <a:pt x="54" y="253"/>
                      <a:pt x="40" y="227"/>
                    </a:cubicBezTo>
                    <a:cubicBezTo>
                      <a:pt x="40" y="227"/>
                      <a:pt x="0" y="169"/>
                      <a:pt x="7" y="115"/>
                    </a:cubicBezTo>
                    <a:cubicBezTo>
                      <a:pt x="7" y="115"/>
                      <a:pt x="18" y="64"/>
                      <a:pt x="40" y="58"/>
                    </a:cubicBezTo>
                    <a:cubicBezTo>
                      <a:pt x="40" y="58"/>
                      <a:pt x="76" y="0"/>
                      <a:pt x="189" y="57"/>
                    </a:cubicBezTo>
                    <a:cubicBezTo>
                      <a:pt x="189" y="57"/>
                      <a:pt x="204" y="55"/>
                      <a:pt x="209" y="57"/>
                    </a:cubicBezTo>
                    <a:cubicBezTo>
                      <a:pt x="209" y="57"/>
                      <a:pt x="220" y="43"/>
                      <a:pt x="229" y="55"/>
                    </a:cubicBezTo>
                    <a:cubicBezTo>
                      <a:pt x="229" y="55"/>
                      <a:pt x="217" y="48"/>
                      <a:pt x="211" y="63"/>
                    </a:cubicBezTo>
                    <a:cubicBezTo>
                      <a:pt x="211" y="63"/>
                      <a:pt x="242" y="61"/>
                      <a:pt x="244" y="77"/>
                    </a:cubicBezTo>
                    <a:cubicBezTo>
                      <a:pt x="244" y="77"/>
                      <a:pt x="232" y="67"/>
                      <a:pt x="225" y="72"/>
                    </a:cubicBezTo>
                    <a:cubicBezTo>
                      <a:pt x="225" y="72"/>
                      <a:pt x="249" y="80"/>
                      <a:pt x="248" y="87"/>
                    </a:cubicBezTo>
                    <a:cubicBezTo>
                      <a:pt x="248" y="87"/>
                      <a:pt x="239" y="78"/>
                      <a:pt x="233" y="83"/>
                    </a:cubicBezTo>
                    <a:cubicBezTo>
                      <a:pt x="233" y="83"/>
                      <a:pt x="249" y="90"/>
                      <a:pt x="243" y="109"/>
                    </a:cubicBezTo>
                    <a:cubicBezTo>
                      <a:pt x="243" y="109"/>
                      <a:pt x="244" y="91"/>
                      <a:pt x="229" y="87"/>
                    </a:cubicBezTo>
                    <a:cubicBezTo>
                      <a:pt x="229" y="87"/>
                      <a:pt x="241" y="100"/>
                      <a:pt x="229" y="112"/>
                    </a:cubicBezTo>
                    <a:cubicBezTo>
                      <a:pt x="229" y="112"/>
                      <a:pt x="233" y="81"/>
                      <a:pt x="212" y="96"/>
                    </a:cubicBezTo>
                    <a:cubicBezTo>
                      <a:pt x="212" y="96"/>
                      <a:pt x="229" y="126"/>
                      <a:pt x="223" y="163"/>
                    </a:cubicBezTo>
                    <a:cubicBezTo>
                      <a:pt x="223" y="163"/>
                      <a:pt x="221" y="173"/>
                      <a:pt x="223" y="180"/>
                    </a:cubicBezTo>
                    <a:cubicBezTo>
                      <a:pt x="223" y="180"/>
                      <a:pt x="244" y="209"/>
                      <a:pt x="238" y="215"/>
                    </a:cubicBezTo>
                    <a:cubicBezTo>
                      <a:pt x="238" y="215"/>
                      <a:pt x="233" y="220"/>
                      <a:pt x="229" y="221"/>
                    </a:cubicBezTo>
                    <a:cubicBezTo>
                      <a:pt x="225" y="221"/>
                      <a:pt x="223" y="220"/>
                      <a:pt x="223" y="227"/>
                    </a:cubicBezTo>
                    <a:cubicBezTo>
                      <a:pt x="223" y="235"/>
                      <a:pt x="225" y="244"/>
                      <a:pt x="217" y="244"/>
                    </a:cubicBezTo>
                    <a:cubicBezTo>
                      <a:pt x="217" y="244"/>
                      <a:pt x="222" y="250"/>
                      <a:pt x="217" y="255"/>
                    </a:cubicBezTo>
                    <a:cubicBezTo>
                      <a:pt x="217" y="255"/>
                      <a:pt x="211" y="258"/>
                      <a:pt x="213" y="268"/>
                    </a:cubicBezTo>
                    <a:cubicBezTo>
                      <a:pt x="213" y="268"/>
                      <a:pt x="221" y="287"/>
                      <a:pt x="200" y="296"/>
                    </a:cubicBezTo>
                    <a:cubicBezTo>
                      <a:pt x="200" y="296"/>
                      <a:pt x="174" y="297"/>
                      <a:pt x="164" y="305"/>
                    </a:cubicBezTo>
                    <a:cubicBezTo>
                      <a:pt x="154" y="314"/>
                      <a:pt x="53" y="268"/>
                      <a:pt x="53" y="26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1" name="Freeform 25">
                <a:extLst>
                  <a:ext uri="{FF2B5EF4-FFF2-40B4-BE49-F238E27FC236}">
                    <a16:creationId xmlns:a16="http://schemas.microsoft.com/office/drawing/2014/main" id="{29AC53A2-2A62-A470-4BB7-4B0D7838A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825" y="2663825"/>
                <a:ext cx="917575" cy="1008063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82" y="1"/>
                  </a:cxn>
                  <a:cxn ang="0">
                    <a:pos x="210" y="61"/>
                  </a:cxn>
                  <a:cxn ang="0">
                    <a:pos x="226" y="82"/>
                  </a:cxn>
                  <a:cxn ang="0">
                    <a:pos x="230" y="96"/>
                  </a:cxn>
                  <a:cxn ang="0">
                    <a:pos x="272" y="176"/>
                  </a:cxn>
                  <a:cxn ang="0">
                    <a:pos x="313" y="226"/>
                  </a:cxn>
                  <a:cxn ang="0">
                    <a:pos x="343" y="278"/>
                  </a:cxn>
                  <a:cxn ang="0">
                    <a:pos x="367" y="296"/>
                  </a:cxn>
                  <a:cxn ang="0">
                    <a:pos x="394" y="321"/>
                  </a:cxn>
                  <a:cxn ang="0">
                    <a:pos x="439" y="347"/>
                  </a:cxn>
                  <a:cxn ang="0">
                    <a:pos x="511" y="348"/>
                  </a:cxn>
                  <a:cxn ang="0">
                    <a:pos x="552" y="374"/>
                  </a:cxn>
                  <a:cxn ang="0">
                    <a:pos x="611" y="374"/>
                  </a:cxn>
                  <a:cxn ang="0">
                    <a:pos x="619" y="443"/>
                  </a:cxn>
                  <a:cxn ang="0">
                    <a:pos x="512" y="441"/>
                  </a:cxn>
                  <a:cxn ang="0">
                    <a:pos x="501" y="448"/>
                  </a:cxn>
                  <a:cxn ang="0">
                    <a:pos x="486" y="448"/>
                  </a:cxn>
                  <a:cxn ang="0">
                    <a:pos x="390" y="449"/>
                  </a:cxn>
                  <a:cxn ang="0">
                    <a:pos x="375" y="491"/>
                  </a:cxn>
                  <a:cxn ang="0">
                    <a:pos x="380" y="538"/>
                  </a:cxn>
                  <a:cxn ang="0">
                    <a:pos x="414" y="552"/>
                  </a:cxn>
                  <a:cxn ang="0">
                    <a:pos x="386" y="570"/>
                  </a:cxn>
                  <a:cxn ang="0">
                    <a:pos x="318" y="574"/>
                  </a:cxn>
                  <a:cxn ang="0">
                    <a:pos x="247" y="602"/>
                  </a:cxn>
                  <a:cxn ang="0">
                    <a:pos x="207" y="638"/>
                  </a:cxn>
                  <a:cxn ang="0">
                    <a:pos x="141" y="678"/>
                  </a:cxn>
                  <a:cxn ang="0">
                    <a:pos x="119" y="671"/>
                  </a:cxn>
                  <a:cxn ang="0">
                    <a:pos x="132" y="610"/>
                  </a:cxn>
                  <a:cxn ang="0">
                    <a:pos x="124" y="577"/>
                  </a:cxn>
                  <a:cxn ang="0">
                    <a:pos x="126" y="569"/>
                  </a:cxn>
                  <a:cxn ang="0">
                    <a:pos x="123" y="554"/>
                  </a:cxn>
                  <a:cxn ang="0">
                    <a:pos x="126" y="530"/>
                  </a:cxn>
                  <a:cxn ang="0">
                    <a:pos x="126" y="508"/>
                  </a:cxn>
                  <a:cxn ang="0">
                    <a:pos x="120" y="487"/>
                  </a:cxn>
                  <a:cxn ang="0">
                    <a:pos x="112" y="467"/>
                  </a:cxn>
                  <a:cxn ang="0">
                    <a:pos x="93" y="434"/>
                  </a:cxn>
                  <a:cxn ang="0">
                    <a:pos x="85" y="421"/>
                  </a:cxn>
                  <a:cxn ang="0">
                    <a:pos x="78" y="399"/>
                  </a:cxn>
                  <a:cxn ang="0">
                    <a:pos x="63" y="371"/>
                  </a:cxn>
                  <a:cxn ang="0">
                    <a:pos x="51" y="319"/>
                  </a:cxn>
                  <a:cxn ang="0">
                    <a:pos x="33" y="266"/>
                  </a:cxn>
                  <a:cxn ang="0">
                    <a:pos x="17" y="211"/>
                  </a:cxn>
                  <a:cxn ang="0">
                    <a:pos x="5" y="189"/>
                  </a:cxn>
                  <a:cxn ang="0">
                    <a:pos x="8" y="153"/>
                  </a:cxn>
                  <a:cxn ang="0">
                    <a:pos x="27" y="104"/>
                  </a:cxn>
                  <a:cxn ang="0">
                    <a:pos x="47" y="76"/>
                  </a:cxn>
                  <a:cxn ang="0">
                    <a:pos x="59" y="53"/>
                  </a:cxn>
                  <a:cxn ang="0">
                    <a:pos x="72" y="24"/>
                  </a:cxn>
                </a:cxnLst>
                <a:rect l="0" t="0" r="r" b="b"/>
                <a:pathLst>
                  <a:path w="627" h="688">
                    <a:moveTo>
                      <a:pt x="72" y="24"/>
                    </a:moveTo>
                    <a:cubicBezTo>
                      <a:pt x="72" y="24"/>
                      <a:pt x="73" y="0"/>
                      <a:pt x="82" y="1"/>
                    </a:cubicBezTo>
                    <a:cubicBezTo>
                      <a:pt x="82" y="1"/>
                      <a:pt x="148" y="8"/>
                      <a:pt x="210" y="61"/>
                    </a:cubicBezTo>
                    <a:cubicBezTo>
                      <a:pt x="210" y="61"/>
                      <a:pt x="226" y="71"/>
                      <a:pt x="226" y="82"/>
                    </a:cubicBezTo>
                    <a:cubicBezTo>
                      <a:pt x="227" y="93"/>
                      <a:pt x="224" y="96"/>
                      <a:pt x="230" y="96"/>
                    </a:cubicBezTo>
                    <a:cubicBezTo>
                      <a:pt x="235" y="96"/>
                      <a:pt x="261" y="163"/>
                      <a:pt x="272" y="176"/>
                    </a:cubicBezTo>
                    <a:cubicBezTo>
                      <a:pt x="284" y="189"/>
                      <a:pt x="303" y="214"/>
                      <a:pt x="313" y="226"/>
                    </a:cubicBezTo>
                    <a:cubicBezTo>
                      <a:pt x="323" y="238"/>
                      <a:pt x="334" y="267"/>
                      <a:pt x="343" y="278"/>
                    </a:cubicBezTo>
                    <a:cubicBezTo>
                      <a:pt x="351" y="289"/>
                      <a:pt x="356" y="295"/>
                      <a:pt x="367" y="296"/>
                    </a:cubicBezTo>
                    <a:cubicBezTo>
                      <a:pt x="377" y="298"/>
                      <a:pt x="382" y="307"/>
                      <a:pt x="394" y="321"/>
                    </a:cubicBezTo>
                    <a:cubicBezTo>
                      <a:pt x="406" y="336"/>
                      <a:pt x="417" y="345"/>
                      <a:pt x="439" y="347"/>
                    </a:cubicBezTo>
                    <a:cubicBezTo>
                      <a:pt x="462" y="348"/>
                      <a:pt x="490" y="339"/>
                      <a:pt x="511" y="348"/>
                    </a:cubicBezTo>
                    <a:cubicBezTo>
                      <a:pt x="532" y="357"/>
                      <a:pt x="538" y="372"/>
                      <a:pt x="552" y="374"/>
                    </a:cubicBezTo>
                    <a:cubicBezTo>
                      <a:pt x="565" y="375"/>
                      <a:pt x="611" y="374"/>
                      <a:pt x="611" y="374"/>
                    </a:cubicBezTo>
                    <a:cubicBezTo>
                      <a:pt x="611" y="374"/>
                      <a:pt x="627" y="390"/>
                      <a:pt x="619" y="443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41"/>
                      <a:pt x="510" y="449"/>
                      <a:pt x="501" y="448"/>
                    </a:cubicBezTo>
                    <a:cubicBezTo>
                      <a:pt x="492" y="447"/>
                      <a:pt x="486" y="448"/>
                      <a:pt x="486" y="448"/>
                    </a:cubicBezTo>
                    <a:cubicBezTo>
                      <a:pt x="390" y="449"/>
                      <a:pt x="390" y="449"/>
                      <a:pt x="390" y="449"/>
                    </a:cubicBezTo>
                    <a:cubicBezTo>
                      <a:pt x="390" y="449"/>
                      <a:pt x="378" y="470"/>
                      <a:pt x="375" y="491"/>
                    </a:cubicBezTo>
                    <a:cubicBezTo>
                      <a:pt x="372" y="511"/>
                      <a:pt x="376" y="532"/>
                      <a:pt x="380" y="538"/>
                    </a:cubicBezTo>
                    <a:cubicBezTo>
                      <a:pt x="380" y="538"/>
                      <a:pt x="412" y="541"/>
                      <a:pt x="414" y="552"/>
                    </a:cubicBezTo>
                    <a:cubicBezTo>
                      <a:pt x="410" y="559"/>
                      <a:pt x="504" y="614"/>
                      <a:pt x="386" y="570"/>
                    </a:cubicBezTo>
                    <a:cubicBezTo>
                      <a:pt x="372" y="565"/>
                      <a:pt x="371" y="556"/>
                      <a:pt x="318" y="574"/>
                    </a:cubicBezTo>
                    <a:cubicBezTo>
                      <a:pt x="265" y="592"/>
                      <a:pt x="267" y="587"/>
                      <a:pt x="247" y="602"/>
                    </a:cubicBezTo>
                    <a:cubicBezTo>
                      <a:pt x="228" y="618"/>
                      <a:pt x="238" y="624"/>
                      <a:pt x="207" y="638"/>
                    </a:cubicBezTo>
                    <a:cubicBezTo>
                      <a:pt x="176" y="652"/>
                      <a:pt x="150" y="668"/>
                      <a:pt x="141" y="678"/>
                    </a:cubicBezTo>
                    <a:cubicBezTo>
                      <a:pt x="132" y="688"/>
                      <a:pt x="110" y="683"/>
                      <a:pt x="119" y="671"/>
                    </a:cubicBezTo>
                    <a:cubicBezTo>
                      <a:pt x="128" y="659"/>
                      <a:pt x="132" y="625"/>
                      <a:pt x="132" y="610"/>
                    </a:cubicBezTo>
                    <a:cubicBezTo>
                      <a:pt x="132" y="596"/>
                      <a:pt x="119" y="584"/>
                      <a:pt x="124" y="577"/>
                    </a:cubicBezTo>
                    <a:cubicBezTo>
                      <a:pt x="129" y="570"/>
                      <a:pt x="134" y="571"/>
                      <a:pt x="126" y="569"/>
                    </a:cubicBezTo>
                    <a:cubicBezTo>
                      <a:pt x="119" y="568"/>
                      <a:pt x="117" y="565"/>
                      <a:pt x="123" y="554"/>
                    </a:cubicBezTo>
                    <a:cubicBezTo>
                      <a:pt x="128" y="544"/>
                      <a:pt x="129" y="542"/>
                      <a:pt x="126" y="530"/>
                    </a:cubicBezTo>
                    <a:cubicBezTo>
                      <a:pt x="123" y="519"/>
                      <a:pt x="128" y="520"/>
                      <a:pt x="126" y="508"/>
                    </a:cubicBezTo>
                    <a:cubicBezTo>
                      <a:pt x="124" y="497"/>
                      <a:pt x="121" y="502"/>
                      <a:pt x="120" y="487"/>
                    </a:cubicBezTo>
                    <a:cubicBezTo>
                      <a:pt x="118" y="473"/>
                      <a:pt x="119" y="474"/>
                      <a:pt x="112" y="467"/>
                    </a:cubicBezTo>
                    <a:cubicBezTo>
                      <a:pt x="105" y="459"/>
                      <a:pt x="93" y="448"/>
                      <a:pt x="93" y="434"/>
                    </a:cubicBezTo>
                    <a:cubicBezTo>
                      <a:pt x="93" y="421"/>
                      <a:pt x="90" y="431"/>
                      <a:pt x="85" y="421"/>
                    </a:cubicBezTo>
                    <a:cubicBezTo>
                      <a:pt x="81" y="411"/>
                      <a:pt x="84" y="411"/>
                      <a:pt x="78" y="399"/>
                    </a:cubicBezTo>
                    <a:cubicBezTo>
                      <a:pt x="73" y="386"/>
                      <a:pt x="62" y="389"/>
                      <a:pt x="63" y="371"/>
                    </a:cubicBezTo>
                    <a:cubicBezTo>
                      <a:pt x="64" y="352"/>
                      <a:pt x="57" y="342"/>
                      <a:pt x="51" y="319"/>
                    </a:cubicBezTo>
                    <a:cubicBezTo>
                      <a:pt x="46" y="295"/>
                      <a:pt x="39" y="281"/>
                      <a:pt x="33" y="266"/>
                    </a:cubicBezTo>
                    <a:cubicBezTo>
                      <a:pt x="28" y="250"/>
                      <a:pt x="16" y="226"/>
                      <a:pt x="17" y="211"/>
                    </a:cubicBezTo>
                    <a:cubicBezTo>
                      <a:pt x="17" y="196"/>
                      <a:pt x="10" y="200"/>
                      <a:pt x="5" y="189"/>
                    </a:cubicBezTo>
                    <a:cubicBezTo>
                      <a:pt x="0" y="178"/>
                      <a:pt x="2" y="172"/>
                      <a:pt x="8" y="153"/>
                    </a:cubicBezTo>
                    <a:cubicBezTo>
                      <a:pt x="15" y="134"/>
                      <a:pt x="15" y="118"/>
                      <a:pt x="27" y="104"/>
                    </a:cubicBezTo>
                    <a:cubicBezTo>
                      <a:pt x="39" y="90"/>
                      <a:pt x="43" y="86"/>
                      <a:pt x="47" y="76"/>
                    </a:cubicBezTo>
                    <a:cubicBezTo>
                      <a:pt x="51" y="67"/>
                      <a:pt x="46" y="60"/>
                      <a:pt x="59" y="53"/>
                    </a:cubicBezTo>
                    <a:cubicBezTo>
                      <a:pt x="72" y="46"/>
                      <a:pt x="71" y="28"/>
                      <a:pt x="72" y="2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A31F3111-5298-28BF-31F8-B346EBC80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113" y="2828925"/>
                <a:ext cx="1573213" cy="1704975"/>
              </a:xfrm>
              <a:custGeom>
                <a:avLst/>
                <a:gdLst/>
                <a:ahLst/>
                <a:cxnLst>
                  <a:cxn ang="0">
                    <a:pos x="560" y="324"/>
                  </a:cxn>
                  <a:cxn ang="0">
                    <a:pos x="420" y="403"/>
                  </a:cxn>
                  <a:cxn ang="0">
                    <a:pos x="479" y="450"/>
                  </a:cxn>
                  <a:cxn ang="0">
                    <a:pos x="828" y="487"/>
                  </a:cxn>
                  <a:cxn ang="0">
                    <a:pos x="908" y="825"/>
                  </a:cxn>
                  <a:cxn ang="0">
                    <a:pos x="937" y="974"/>
                  </a:cxn>
                  <a:cxn ang="0">
                    <a:pos x="1011" y="1012"/>
                  </a:cxn>
                  <a:cxn ang="0">
                    <a:pos x="941" y="1058"/>
                  </a:cxn>
                  <a:cxn ang="0">
                    <a:pos x="1066" y="1114"/>
                  </a:cxn>
                  <a:cxn ang="0">
                    <a:pos x="748" y="1122"/>
                  </a:cxn>
                  <a:cxn ang="0">
                    <a:pos x="747" y="967"/>
                  </a:cxn>
                  <a:cxn ang="0">
                    <a:pos x="707" y="669"/>
                  </a:cxn>
                  <a:cxn ang="0">
                    <a:pos x="613" y="675"/>
                  </a:cxn>
                  <a:cxn ang="0">
                    <a:pos x="540" y="805"/>
                  </a:cxn>
                  <a:cxn ang="0">
                    <a:pos x="445" y="761"/>
                  </a:cxn>
                  <a:cxn ang="0">
                    <a:pos x="455" y="930"/>
                  </a:cxn>
                  <a:cxn ang="0">
                    <a:pos x="684" y="985"/>
                  </a:cxn>
                  <a:cxn ang="0">
                    <a:pos x="693" y="1006"/>
                  </a:cxn>
                  <a:cxn ang="0">
                    <a:pos x="669" y="983"/>
                  </a:cxn>
                  <a:cxn ang="0">
                    <a:pos x="759" y="1075"/>
                  </a:cxn>
                  <a:cxn ang="0">
                    <a:pos x="681" y="1095"/>
                  </a:cxn>
                  <a:cxn ang="0">
                    <a:pos x="448" y="993"/>
                  </a:cxn>
                  <a:cxn ang="0">
                    <a:pos x="395" y="1067"/>
                  </a:cxn>
                  <a:cxn ang="0">
                    <a:pos x="327" y="1135"/>
                  </a:cxn>
                  <a:cxn ang="0">
                    <a:pos x="259" y="1134"/>
                  </a:cxn>
                  <a:cxn ang="0">
                    <a:pos x="301" y="1062"/>
                  </a:cxn>
                  <a:cxn ang="0">
                    <a:pos x="306" y="998"/>
                  </a:cxn>
                  <a:cxn ang="0">
                    <a:pos x="67" y="1028"/>
                  </a:cxn>
                  <a:cxn ang="0">
                    <a:pos x="70" y="1069"/>
                  </a:cxn>
                  <a:cxn ang="0">
                    <a:pos x="6" y="1067"/>
                  </a:cxn>
                  <a:cxn ang="0">
                    <a:pos x="42" y="1030"/>
                  </a:cxn>
                  <a:cxn ang="0">
                    <a:pos x="290" y="936"/>
                  </a:cxn>
                  <a:cxn ang="0">
                    <a:pos x="384" y="765"/>
                  </a:cxn>
                  <a:cxn ang="0">
                    <a:pos x="173" y="728"/>
                  </a:cxn>
                  <a:cxn ang="0">
                    <a:pos x="175" y="547"/>
                  </a:cxn>
                  <a:cxn ang="0">
                    <a:pos x="71" y="92"/>
                  </a:cxn>
                  <a:cxn ang="0">
                    <a:pos x="84" y="67"/>
                  </a:cxn>
                  <a:cxn ang="0">
                    <a:pos x="136" y="221"/>
                  </a:cxn>
                  <a:cxn ang="0">
                    <a:pos x="164" y="290"/>
                  </a:cxn>
                  <a:cxn ang="0">
                    <a:pos x="195" y="362"/>
                  </a:cxn>
                  <a:cxn ang="0">
                    <a:pos x="209" y="435"/>
                  </a:cxn>
                  <a:cxn ang="0">
                    <a:pos x="207" y="478"/>
                  </a:cxn>
                  <a:cxn ang="0">
                    <a:pos x="212" y="566"/>
                  </a:cxn>
                  <a:cxn ang="0">
                    <a:pos x="300" y="506"/>
                  </a:cxn>
                  <a:cxn ang="0">
                    <a:pos x="331" y="354"/>
                  </a:cxn>
                </a:cxnLst>
                <a:rect l="0" t="0" r="r" b="b"/>
                <a:pathLst>
                  <a:path w="1075" h="1164">
                    <a:moveTo>
                      <a:pt x="285" y="357"/>
                    </a:moveTo>
                    <a:cubicBezTo>
                      <a:pt x="286" y="338"/>
                      <a:pt x="286" y="338"/>
                      <a:pt x="286" y="338"/>
                    </a:cubicBezTo>
                    <a:cubicBezTo>
                      <a:pt x="560" y="324"/>
                      <a:pt x="560" y="324"/>
                      <a:pt x="560" y="324"/>
                    </a:cubicBezTo>
                    <a:cubicBezTo>
                      <a:pt x="560" y="324"/>
                      <a:pt x="565" y="338"/>
                      <a:pt x="558" y="341"/>
                    </a:cubicBezTo>
                    <a:cubicBezTo>
                      <a:pt x="552" y="343"/>
                      <a:pt x="455" y="347"/>
                      <a:pt x="455" y="347"/>
                    </a:cubicBezTo>
                    <a:cubicBezTo>
                      <a:pt x="455" y="347"/>
                      <a:pt x="425" y="358"/>
                      <a:pt x="420" y="403"/>
                    </a:cubicBezTo>
                    <a:cubicBezTo>
                      <a:pt x="414" y="449"/>
                      <a:pt x="420" y="447"/>
                      <a:pt x="420" y="447"/>
                    </a:cubicBezTo>
                    <a:cubicBezTo>
                      <a:pt x="420" y="447"/>
                      <a:pt x="439" y="441"/>
                      <a:pt x="450" y="445"/>
                    </a:cubicBezTo>
                    <a:cubicBezTo>
                      <a:pt x="460" y="449"/>
                      <a:pt x="467" y="456"/>
                      <a:pt x="479" y="450"/>
                    </a:cubicBezTo>
                    <a:cubicBezTo>
                      <a:pt x="491" y="444"/>
                      <a:pt x="490" y="441"/>
                      <a:pt x="490" y="441"/>
                    </a:cubicBezTo>
                    <a:cubicBezTo>
                      <a:pt x="490" y="441"/>
                      <a:pt x="567" y="440"/>
                      <a:pt x="593" y="443"/>
                    </a:cubicBezTo>
                    <a:cubicBezTo>
                      <a:pt x="619" y="446"/>
                      <a:pt x="789" y="466"/>
                      <a:pt x="828" y="487"/>
                    </a:cubicBezTo>
                    <a:cubicBezTo>
                      <a:pt x="828" y="487"/>
                      <a:pt x="845" y="496"/>
                      <a:pt x="851" y="529"/>
                    </a:cubicBezTo>
                    <a:cubicBezTo>
                      <a:pt x="856" y="563"/>
                      <a:pt x="882" y="678"/>
                      <a:pt x="886" y="700"/>
                    </a:cubicBezTo>
                    <a:cubicBezTo>
                      <a:pt x="890" y="721"/>
                      <a:pt x="904" y="787"/>
                      <a:pt x="908" y="825"/>
                    </a:cubicBezTo>
                    <a:cubicBezTo>
                      <a:pt x="912" y="862"/>
                      <a:pt x="910" y="886"/>
                      <a:pt x="919" y="903"/>
                    </a:cubicBezTo>
                    <a:cubicBezTo>
                      <a:pt x="928" y="920"/>
                      <a:pt x="930" y="921"/>
                      <a:pt x="931" y="937"/>
                    </a:cubicBezTo>
                    <a:cubicBezTo>
                      <a:pt x="932" y="953"/>
                      <a:pt x="939" y="963"/>
                      <a:pt x="937" y="974"/>
                    </a:cubicBezTo>
                    <a:cubicBezTo>
                      <a:pt x="935" y="985"/>
                      <a:pt x="925" y="986"/>
                      <a:pt x="925" y="986"/>
                    </a:cubicBezTo>
                    <a:cubicBezTo>
                      <a:pt x="925" y="986"/>
                      <a:pt x="938" y="1004"/>
                      <a:pt x="957" y="1007"/>
                    </a:cubicBezTo>
                    <a:cubicBezTo>
                      <a:pt x="976" y="1010"/>
                      <a:pt x="1000" y="1012"/>
                      <a:pt x="1011" y="1012"/>
                    </a:cubicBezTo>
                    <a:cubicBezTo>
                      <a:pt x="1023" y="1011"/>
                      <a:pt x="1028" y="1009"/>
                      <a:pt x="1030" y="1021"/>
                    </a:cubicBezTo>
                    <a:cubicBezTo>
                      <a:pt x="1030" y="1021"/>
                      <a:pt x="1038" y="1021"/>
                      <a:pt x="1032" y="1028"/>
                    </a:cubicBezTo>
                    <a:cubicBezTo>
                      <a:pt x="1026" y="1034"/>
                      <a:pt x="999" y="1064"/>
                      <a:pt x="941" y="1058"/>
                    </a:cubicBezTo>
                    <a:cubicBezTo>
                      <a:pt x="941" y="1058"/>
                      <a:pt x="1020" y="1091"/>
                      <a:pt x="1053" y="1084"/>
                    </a:cubicBezTo>
                    <a:cubicBezTo>
                      <a:pt x="1053" y="1084"/>
                      <a:pt x="1071" y="1085"/>
                      <a:pt x="1070" y="1098"/>
                    </a:cubicBezTo>
                    <a:cubicBezTo>
                      <a:pt x="1070" y="1098"/>
                      <a:pt x="1075" y="1105"/>
                      <a:pt x="1066" y="1114"/>
                    </a:cubicBezTo>
                    <a:cubicBezTo>
                      <a:pt x="1066" y="1114"/>
                      <a:pt x="990" y="1147"/>
                      <a:pt x="859" y="1132"/>
                    </a:cubicBezTo>
                    <a:cubicBezTo>
                      <a:pt x="859" y="1132"/>
                      <a:pt x="830" y="1130"/>
                      <a:pt x="816" y="1132"/>
                    </a:cubicBezTo>
                    <a:cubicBezTo>
                      <a:pt x="802" y="1134"/>
                      <a:pt x="748" y="1135"/>
                      <a:pt x="748" y="1122"/>
                    </a:cubicBezTo>
                    <a:cubicBezTo>
                      <a:pt x="747" y="1110"/>
                      <a:pt x="747" y="1096"/>
                      <a:pt x="749" y="1095"/>
                    </a:cubicBezTo>
                    <a:cubicBezTo>
                      <a:pt x="749" y="1095"/>
                      <a:pt x="746" y="1031"/>
                      <a:pt x="753" y="1026"/>
                    </a:cubicBezTo>
                    <a:cubicBezTo>
                      <a:pt x="760" y="1021"/>
                      <a:pt x="749" y="988"/>
                      <a:pt x="747" y="967"/>
                    </a:cubicBezTo>
                    <a:cubicBezTo>
                      <a:pt x="745" y="946"/>
                      <a:pt x="723" y="845"/>
                      <a:pt x="720" y="819"/>
                    </a:cubicBezTo>
                    <a:cubicBezTo>
                      <a:pt x="718" y="794"/>
                      <a:pt x="710" y="763"/>
                      <a:pt x="707" y="741"/>
                    </a:cubicBezTo>
                    <a:cubicBezTo>
                      <a:pt x="704" y="720"/>
                      <a:pt x="703" y="682"/>
                      <a:pt x="707" y="669"/>
                    </a:cubicBezTo>
                    <a:cubicBezTo>
                      <a:pt x="710" y="656"/>
                      <a:pt x="707" y="656"/>
                      <a:pt x="707" y="656"/>
                    </a:cubicBezTo>
                    <a:cubicBezTo>
                      <a:pt x="707" y="656"/>
                      <a:pt x="678" y="675"/>
                      <a:pt x="656" y="674"/>
                    </a:cubicBezTo>
                    <a:cubicBezTo>
                      <a:pt x="635" y="673"/>
                      <a:pt x="613" y="675"/>
                      <a:pt x="613" y="675"/>
                    </a:cubicBezTo>
                    <a:cubicBezTo>
                      <a:pt x="613" y="675"/>
                      <a:pt x="629" y="714"/>
                      <a:pt x="562" y="734"/>
                    </a:cubicBezTo>
                    <a:cubicBezTo>
                      <a:pt x="562" y="734"/>
                      <a:pt x="545" y="754"/>
                      <a:pt x="538" y="756"/>
                    </a:cubicBezTo>
                    <a:cubicBezTo>
                      <a:pt x="540" y="805"/>
                      <a:pt x="540" y="805"/>
                      <a:pt x="540" y="805"/>
                    </a:cubicBezTo>
                    <a:cubicBezTo>
                      <a:pt x="540" y="805"/>
                      <a:pt x="522" y="825"/>
                      <a:pt x="483" y="816"/>
                    </a:cubicBezTo>
                    <a:cubicBezTo>
                      <a:pt x="471" y="763"/>
                      <a:pt x="471" y="763"/>
                      <a:pt x="471" y="763"/>
                    </a:cubicBezTo>
                    <a:cubicBezTo>
                      <a:pt x="445" y="761"/>
                      <a:pt x="445" y="761"/>
                      <a:pt x="445" y="761"/>
                    </a:cubicBezTo>
                    <a:cubicBezTo>
                      <a:pt x="441" y="766"/>
                      <a:pt x="441" y="766"/>
                      <a:pt x="441" y="766"/>
                    </a:cubicBezTo>
                    <a:cubicBezTo>
                      <a:pt x="458" y="766"/>
                      <a:pt x="458" y="766"/>
                      <a:pt x="458" y="766"/>
                    </a:cubicBezTo>
                    <a:cubicBezTo>
                      <a:pt x="455" y="930"/>
                      <a:pt x="455" y="930"/>
                      <a:pt x="455" y="930"/>
                    </a:cubicBezTo>
                    <a:cubicBezTo>
                      <a:pt x="689" y="950"/>
                      <a:pt x="689" y="950"/>
                      <a:pt x="689" y="950"/>
                    </a:cubicBezTo>
                    <a:cubicBezTo>
                      <a:pt x="689" y="983"/>
                      <a:pt x="689" y="983"/>
                      <a:pt x="689" y="983"/>
                    </a:cubicBezTo>
                    <a:cubicBezTo>
                      <a:pt x="684" y="985"/>
                      <a:pt x="684" y="985"/>
                      <a:pt x="684" y="985"/>
                    </a:cubicBezTo>
                    <a:cubicBezTo>
                      <a:pt x="684" y="985"/>
                      <a:pt x="682" y="988"/>
                      <a:pt x="684" y="989"/>
                    </a:cubicBezTo>
                    <a:cubicBezTo>
                      <a:pt x="684" y="989"/>
                      <a:pt x="696" y="992"/>
                      <a:pt x="693" y="1006"/>
                    </a:cubicBezTo>
                    <a:cubicBezTo>
                      <a:pt x="690" y="1020"/>
                      <a:pt x="693" y="1006"/>
                      <a:pt x="693" y="1006"/>
                    </a:cubicBezTo>
                    <a:cubicBezTo>
                      <a:pt x="645" y="993"/>
                      <a:pt x="645" y="993"/>
                      <a:pt x="645" y="993"/>
                    </a:cubicBezTo>
                    <a:cubicBezTo>
                      <a:pt x="645" y="993"/>
                      <a:pt x="662" y="987"/>
                      <a:pt x="670" y="989"/>
                    </a:cubicBezTo>
                    <a:cubicBezTo>
                      <a:pt x="669" y="983"/>
                      <a:pt x="669" y="983"/>
                      <a:pt x="669" y="983"/>
                    </a:cubicBezTo>
                    <a:cubicBezTo>
                      <a:pt x="618" y="983"/>
                      <a:pt x="618" y="983"/>
                      <a:pt x="618" y="983"/>
                    </a:cubicBezTo>
                    <a:cubicBezTo>
                      <a:pt x="764" y="1026"/>
                      <a:pt x="764" y="1026"/>
                      <a:pt x="764" y="1026"/>
                    </a:cubicBezTo>
                    <a:cubicBezTo>
                      <a:pt x="759" y="1075"/>
                      <a:pt x="759" y="1075"/>
                      <a:pt x="759" y="1075"/>
                    </a:cubicBezTo>
                    <a:cubicBezTo>
                      <a:pt x="748" y="1075"/>
                      <a:pt x="748" y="1075"/>
                      <a:pt x="748" y="1075"/>
                    </a:cubicBezTo>
                    <a:cubicBezTo>
                      <a:pt x="748" y="1075"/>
                      <a:pt x="752" y="1126"/>
                      <a:pt x="716" y="1125"/>
                    </a:cubicBezTo>
                    <a:cubicBezTo>
                      <a:pt x="716" y="1125"/>
                      <a:pt x="679" y="1125"/>
                      <a:pt x="681" y="1095"/>
                    </a:cubicBezTo>
                    <a:cubicBezTo>
                      <a:pt x="681" y="1095"/>
                      <a:pt x="684" y="1065"/>
                      <a:pt x="718" y="1067"/>
                    </a:cubicBezTo>
                    <a:cubicBezTo>
                      <a:pt x="719" y="1060"/>
                      <a:pt x="719" y="1060"/>
                      <a:pt x="719" y="1060"/>
                    </a:cubicBezTo>
                    <a:cubicBezTo>
                      <a:pt x="448" y="993"/>
                      <a:pt x="448" y="993"/>
                      <a:pt x="448" y="993"/>
                    </a:cubicBezTo>
                    <a:cubicBezTo>
                      <a:pt x="448" y="993"/>
                      <a:pt x="447" y="1010"/>
                      <a:pt x="438" y="1012"/>
                    </a:cubicBezTo>
                    <a:cubicBezTo>
                      <a:pt x="438" y="1068"/>
                      <a:pt x="438" y="1068"/>
                      <a:pt x="438" y="1068"/>
                    </a:cubicBezTo>
                    <a:cubicBezTo>
                      <a:pt x="438" y="1068"/>
                      <a:pt x="405" y="1073"/>
                      <a:pt x="395" y="1067"/>
                    </a:cubicBezTo>
                    <a:cubicBezTo>
                      <a:pt x="395" y="1026"/>
                      <a:pt x="395" y="1026"/>
                      <a:pt x="395" y="1026"/>
                    </a:cubicBezTo>
                    <a:cubicBezTo>
                      <a:pt x="323" y="1096"/>
                      <a:pt x="323" y="1096"/>
                      <a:pt x="323" y="1096"/>
                    </a:cubicBezTo>
                    <a:cubicBezTo>
                      <a:pt x="323" y="1096"/>
                      <a:pt x="335" y="1120"/>
                      <a:pt x="327" y="1135"/>
                    </a:cubicBezTo>
                    <a:cubicBezTo>
                      <a:pt x="327" y="1135"/>
                      <a:pt x="319" y="1140"/>
                      <a:pt x="317" y="1135"/>
                    </a:cubicBezTo>
                    <a:cubicBezTo>
                      <a:pt x="317" y="1135"/>
                      <a:pt x="319" y="1164"/>
                      <a:pt x="290" y="1164"/>
                    </a:cubicBezTo>
                    <a:cubicBezTo>
                      <a:pt x="290" y="1164"/>
                      <a:pt x="258" y="1162"/>
                      <a:pt x="259" y="1134"/>
                    </a:cubicBezTo>
                    <a:cubicBezTo>
                      <a:pt x="259" y="1134"/>
                      <a:pt x="250" y="1137"/>
                      <a:pt x="255" y="1127"/>
                    </a:cubicBezTo>
                    <a:cubicBezTo>
                      <a:pt x="255" y="1127"/>
                      <a:pt x="262" y="1095"/>
                      <a:pt x="300" y="1096"/>
                    </a:cubicBezTo>
                    <a:cubicBezTo>
                      <a:pt x="301" y="1062"/>
                      <a:pt x="301" y="1062"/>
                      <a:pt x="301" y="1062"/>
                    </a:cubicBezTo>
                    <a:cubicBezTo>
                      <a:pt x="301" y="1062"/>
                      <a:pt x="301" y="1052"/>
                      <a:pt x="310" y="1044"/>
                    </a:cubicBezTo>
                    <a:cubicBezTo>
                      <a:pt x="351" y="992"/>
                      <a:pt x="351" y="992"/>
                      <a:pt x="351" y="992"/>
                    </a:cubicBezTo>
                    <a:cubicBezTo>
                      <a:pt x="306" y="998"/>
                      <a:pt x="306" y="998"/>
                      <a:pt x="306" y="998"/>
                    </a:cubicBezTo>
                    <a:cubicBezTo>
                      <a:pt x="306" y="998"/>
                      <a:pt x="307" y="1025"/>
                      <a:pt x="279" y="1028"/>
                    </a:cubicBezTo>
                    <a:cubicBezTo>
                      <a:pt x="279" y="1028"/>
                      <a:pt x="255" y="1026"/>
                      <a:pt x="258" y="1005"/>
                    </a:cubicBezTo>
                    <a:cubicBezTo>
                      <a:pt x="67" y="1028"/>
                      <a:pt x="67" y="1028"/>
                      <a:pt x="67" y="1028"/>
                    </a:cubicBezTo>
                    <a:cubicBezTo>
                      <a:pt x="65" y="1035"/>
                      <a:pt x="65" y="1035"/>
                      <a:pt x="65" y="1035"/>
                    </a:cubicBezTo>
                    <a:cubicBezTo>
                      <a:pt x="73" y="1037"/>
                      <a:pt x="73" y="1037"/>
                      <a:pt x="73" y="1037"/>
                    </a:cubicBezTo>
                    <a:cubicBezTo>
                      <a:pt x="73" y="1037"/>
                      <a:pt x="76" y="1067"/>
                      <a:pt x="70" y="1069"/>
                    </a:cubicBezTo>
                    <a:cubicBezTo>
                      <a:pt x="70" y="1069"/>
                      <a:pt x="63" y="1071"/>
                      <a:pt x="61" y="1075"/>
                    </a:cubicBezTo>
                    <a:cubicBezTo>
                      <a:pt x="59" y="1079"/>
                      <a:pt x="50" y="1095"/>
                      <a:pt x="28" y="1094"/>
                    </a:cubicBezTo>
                    <a:cubicBezTo>
                      <a:pt x="28" y="1094"/>
                      <a:pt x="4" y="1092"/>
                      <a:pt x="6" y="1067"/>
                    </a:cubicBezTo>
                    <a:cubicBezTo>
                      <a:pt x="6" y="1067"/>
                      <a:pt x="0" y="1067"/>
                      <a:pt x="3" y="1057"/>
                    </a:cubicBezTo>
                    <a:cubicBezTo>
                      <a:pt x="3" y="1057"/>
                      <a:pt x="18" y="1028"/>
                      <a:pt x="44" y="1032"/>
                    </a:cubicBezTo>
                    <a:cubicBezTo>
                      <a:pt x="42" y="1030"/>
                      <a:pt x="42" y="1030"/>
                      <a:pt x="42" y="1030"/>
                    </a:cubicBezTo>
                    <a:cubicBezTo>
                      <a:pt x="44" y="994"/>
                      <a:pt x="44" y="994"/>
                      <a:pt x="44" y="994"/>
                    </a:cubicBezTo>
                    <a:cubicBezTo>
                      <a:pt x="290" y="949"/>
                      <a:pt x="290" y="949"/>
                      <a:pt x="290" y="949"/>
                    </a:cubicBezTo>
                    <a:cubicBezTo>
                      <a:pt x="290" y="936"/>
                      <a:pt x="290" y="936"/>
                      <a:pt x="290" y="936"/>
                    </a:cubicBezTo>
                    <a:cubicBezTo>
                      <a:pt x="378" y="929"/>
                      <a:pt x="378" y="929"/>
                      <a:pt x="378" y="929"/>
                    </a:cubicBezTo>
                    <a:cubicBezTo>
                      <a:pt x="374" y="767"/>
                      <a:pt x="374" y="767"/>
                      <a:pt x="374" y="767"/>
                    </a:cubicBezTo>
                    <a:cubicBezTo>
                      <a:pt x="384" y="765"/>
                      <a:pt x="384" y="765"/>
                      <a:pt x="384" y="765"/>
                    </a:cubicBezTo>
                    <a:cubicBezTo>
                      <a:pt x="382" y="754"/>
                      <a:pt x="382" y="754"/>
                      <a:pt x="382" y="754"/>
                    </a:cubicBezTo>
                    <a:cubicBezTo>
                      <a:pt x="382" y="754"/>
                      <a:pt x="341" y="761"/>
                      <a:pt x="325" y="728"/>
                    </a:cubicBezTo>
                    <a:cubicBezTo>
                      <a:pt x="173" y="728"/>
                      <a:pt x="173" y="728"/>
                      <a:pt x="173" y="728"/>
                    </a:cubicBezTo>
                    <a:cubicBezTo>
                      <a:pt x="173" y="728"/>
                      <a:pt x="143" y="730"/>
                      <a:pt x="147" y="698"/>
                    </a:cubicBezTo>
                    <a:cubicBezTo>
                      <a:pt x="152" y="661"/>
                      <a:pt x="152" y="661"/>
                      <a:pt x="152" y="661"/>
                    </a:cubicBezTo>
                    <a:cubicBezTo>
                      <a:pt x="152" y="661"/>
                      <a:pt x="172" y="575"/>
                      <a:pt x="175" y="547"/>
                    </a:cubicBezTo>
                    <a:cubicBezTo>
                      <a:pt x="179" y="519"/>
                      <a:pt x="184" y="456"/>
                      <a:pt x="166" y="405"/>
                    </a:cubicBezTo>
                    <a:cubicBezTo>
                      <a:pt x="147" y="353"/>
                      <a:pt x="141" y="308"/>
                      <a:pt x="133" y="282"/>
                    </a:cubicBezTo>
                    <a:cubicBezTo>
                      <a:pt x="125" y="256"/>
                      <a:pt x="75" y="108"/>
                      <a:pt x="71" y="92"/>
                    </a:cubicBezTo>
                    <a:cubicBezTo>
                      <a:pt x="71" y="92"/>
                      <a:pt x="27" y="19"/>
                      <a:pt x="58" y="11"/>
                    </a:cubicBezTo>
                    <a:cubicBezTo>
                      <a:pt x="58" y="11"/>
                      <a:pt x="77" y="0"/>
                      <a:pt x="85" y="40"/>
                    </a:cubicBezTo>
                    <a:cubicBezTo>
                      <a:pt x="85" y="40"/>
                      <a:pt x="79" y="57"/>
                      <a:pt x="84" y="67"/>
                    </a:cubicBezTo>
                    <a:cubicBezTo>
                      <a:pt x="89" y="77"/>
                      <a:pt x="94" y="80"/>
                      <a:pt x="94" y="98"/>
                    </a:cubicBezTo>
                    <a:cubicBezTo>
                      <a:pt x="94" y="116"/>
                      <a:pt x="106" y="137"/>
                      <a:pt x="113" y="153"/>
                    </a:cubicBezTo>
                    <a:cubicBezTo>
                      <a:pt x="120" y="170"/>
                      <a:pt x="132" y="214"/>
                      <a:pt x="136" y="221"/>
                    </a:cubicBezTo>
                    <a:cubicBezTo>
                      <a:pt x="140" y="229"/>
                      <a:pt x="146" y="242"/>
                      <a:pt x="147" y="253"/>
                    </a:cubicBezTo>
                    <a:cubicBezTo>
                      <a:pt x="148" y="263"/>
                      <a:pt x="147" y="263"/>
                      <a:pt x="154" y="270"/>
                    </a:cubicBezTo>
                    <a:cubicBezTo>
                      <a:pt x="161" y="277"/>
                      <a:pt x="162" y="278"/>
                      <a:pt x="164" y="290"/>
                    </a:cubicBezTo>
                    <a:cubicBezTo>
                      <a:pt x="167" y="301"/>
                      <a:pt x="172" y="303"/>
                      <a:pt x="173" y="307"/>
                    </a:cubicBezTo>
                    <a:cubicBezTo>
                      <a:pt x="173" y="312"/>
                      <a:pt x="174" y="329"/>
                      <a:pt x="178" y="337"/>
                    </a:cubicBezTo>
                    <a:cubicBezTo>
                      <a:pt x="183" y="345"/>
                      <a:pt x="193" y="349"/>
                      <a:pt x="195" y="362"/>
                    </a:cubicBezTo>
                    <a:cubicBezTo>
                      <a:pt x="198" y="374"/>
                      <a:pt x="197" y="380"/>
                      <a:pt x="200" y="387"/>
                    </a:cubicBezTo>
                    <a:cubicBezTo>
                      <a:pt x="204" y="394"/>
                      <a:pt x="204" y="400"/>
                      <a:pt x="203" y="408"/>
                    </a:cubicBezTo>
                    <a:cubicBezTo>
                      <a:pt x="202" y="417"/>
                      <a:pt x="211" y="427"/>
                      <a:pt x="209" y="435"/>
                    </a:cubicBezTo>
                    <a:cubicBezTo>
                      <a:pt x="207" y="442"/>
                      <a:pt x="199" y="448"/>
                      <a:pt x="204" y="450"/>
                    </a:cubicBezTo>
                    <a:cubicBezTo>
                      <a:pt x="209" y="452"/>
                      <a:pt x="218" y="452"/>
                      <a:pt x="213" y="459"/>
                    </a:cubicBezTo>
                    <a:cubicBezTo>
                      <a:pt x="208" y="465"/>
                      <a:pt x="205" y="471"/>
                      <a:pt x="207" y="478"/>
                    </a:cubicBezTo>
                    <a:cubicBezTo>
                      <a:pt x="210" y="484"/>
                      <a:pt x="213" y="505"/>
                      <a:pt x="211" y="520"/>
                    </a:cubicBezTo>
                    <a:cubicBezTo>
                      <a:pt x="209" y="535"/>
                      <a:pt x="204" y="547"/>
                      <a:pt x="201" y="553"/>
                    </a:cubicBezTo>
                    <a:cubicBezTo>
                      <a:pt x="199" y="560"/>
                      <a:pt x="196" y="568"/>
                      <a:pt x="212" y="566"/>
                    </a:cubicBezTo>
                    <a:cubicBezTo>
                      <a:pt x="212" y="566"/>
                      <a:pt x="222" y="555"/>
                      <a:pt x="231" y="548"/>
                    </a:cubicBezTo>
                    <a:cubicBezTo>
                      <a:pt x="240" y="542"/>
                      <a:pt x="257" y="528"/>
                      <a:pt x="264" y="524"/>
                    </a:cubicBezTo>
                    <a:cubicBezTo>
                      <a:pt x="272" y="519"/>
                      <a:pt x="294" y="510"/>
                      <a:pt x="300" y="506"/>
                    </a:cubicBezTo>
                    <a:cubicBezTo>
                      <a:pt x="305" y="501"/>
                      <a:pt x="322" y="476"/>
                      <a:pt x="341" y="470"/>
                    </a:cubicBezTo>
                    <a:cubicBezTo>
                      <a:pt x="359" y="380"/>
                      <a:pt x="359" y="380"/>
                      <a:pt x="359" y="380"/>
                    </a:cubicBezTo>
                    <a:cubicBezTo>
                      <a:pt x="359" y="380"/>
                      <a:pt x="348" y="352"/>
                      <a:pt x="331" y="354"/>
                    </a:cubicBezTo>
                    <a:lnTo>
                      <a:pt x="285" y="35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3DE2A1-053D-E82A-6C08-F8D5579DE1F1}"/>
                </a:ext>
              </a:extLst>
            </p:cNvPr>
            <p:cNvGrpSpPr/>
            <p:nvPr/>
          </p:nvGrpSpPr>
          <p:grpSpPr>
            <a:xfrm>
              <a:off x="2513097" y="3867518"/>
              <a:ext cx="1400175" cy="2136775"/>
              <a:chOff x="2982913" y="2386013"/>
              <a:chExt cx="1400175" cy="2136775"/>
            </a:xfrm>
          </p:grpSpPr>
          <p:sp>
            <p:nvSpPr>
              <p:cNvPr id="14" name="Freeform 29">
                <a:extLst>
                  <a:ext uri="{FF2B5EF4-FFF2-40B4-BE49-F238E27FC236}">
                    <a16:creationId xmlns:a16="http://schemas.microsoft.com/office/drawing/2014/main" id="{D3E78284-1705-5D39-8F3F-45300F599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013" y="2732088"/>
                <a:ext cx="685800" cy="898525"/>
              </a:xfrm>
              <a:custGeom>
                <a:avLst/>
                <a:gdLst/>
                <a:ahLst/>
                <a:cxnLst>
                  <a:cxn ang="0">
                    <a:pos x="258" y="129"/>
                  </a:cxn>
                  <a:cxn ang="0">
                    <a:pos x="232" y="218"/>
                  </a:cxn>
                  <a:cxn ang="0">
                    <a:pos x="211" y="309"/>
                  </a:cxn>
                  <a:cxn ang="0">
                    <a:pos x="210" y="320"/>
                  </a:cxn>
                  <a:cxn ang="0">
                    <a:pos x="202" y="330"/>
                  </a:cxn>
                  <a:cxn ang="0">
                    <a:pos x="197" y="345"/>
                  </a:cxn>
                  <a:cxn ang="0">
                    <a:pos x="187" y="355"/>
                  </a:cxn>
                  <a:cxn ang="0">
                    <a:pos x="168" y="355"/>
                  </a:cxn>
                  <a:cxn ang="0">
                    <a:pos x="161" y="361"/>
                  </a:cxn>
                  <a:cxn ang="0">
                    <a:pos x="135" y="361"/>
                  </a:cxn>
                  <a:cxn ang="0">
                    <a:pos x="108" y="353"/>
                  </a:cxn>
                  <a:cxn ang="0">
                    <a:pos x="80" y="350"/>
                  </a:cxn>
                  <a:cxn ang="0">
                    <a:pos x="41" y="351"/>
                  </a:cxn>
                  <a:cxn ang="0">
                    <a:pos x="30" y="351"/>
                  </a:cxn>
                  <a:cxn ang="0">
                    <a:pos x="12" y="395"/>
                  </a:cxn>
                  <a:cxn ang="0">
                    <a:pos x="52" y="399"/>
                  </a:cxn>
                  <a:cxn ang="0">
                    <a:pos x="67" y="415"/>
                  </a:cxn>
                  <a:cxn ang="0">
                    <a:pos x="87" y="427"/>
                  </a:cxn>
                  <a:cxn ang="0">
                    <a:pos x="108" y="436"/>
                  </a:cxn>
                  <a:cxn ang="0">
                    <a:pos x="155" y="447"/>
                  </a:cxn>
                  <a:cxn ang="0">
                    <a:pos x="177" y="457"/>
                  </a:cxn>
                  <a:cxn ang="0">
                    <a:pos x="149" y="517"/>
                  </a:cxn>
                  <a:cxn ang="0">
                    <a:pos x="253" y="584"/>
                  </a:cxn>
                  <a:cxn ang="0">
                    <a:pos x="392" y="614"/>
                  </a:cxn>
                  <a:cxn ang="0">
                    <a:pos x="404" y="608"/>
                  </a:cxn>
                  <a:cxn ang="0">
                    <a:pos x="416" y="582"/>
                  </a:cxn>
                  <a:cxn ang="0">
                    <a:pos x="416" y="549"/>
                  </a:cxn>
                  <a:cxn ang="0">
                    <a:pos x="411" y="471"/>
                  </a:cxn>
                  <a:cxn ang="0">
                    <a:pos x="450" y="310"/>
                  </a:cxn>
                  <a:cxn ang="0">
                    <a:pos x="469" y="193"/>
                  </a:cxn>
                  <a:cxn ang="0">
                    <a:pos x="459" y="155"/>
                  </a:cxn>
                  <a:cxn ang="0">
                    <a:pos x="458" y="63"/>
                  </a:cxn>
                  <a:cxn ang="0">
                    <a:pos x="369" y="0"/>
                  </a:cxn>
                  <a:cxn ang="0">
                    <a:pos x="300" y="74"/>
                  </a:cxn>
                  <a:cxn ang="0">
                    <a:pos x="268" y="119"/>
                  </a:cxn>
                  <a:cxn ang="0">
                    <a:pos x="258" y="129"/>
                  </a:cxn>
                </a:cxnLst>
                <a:rect l="0" t="0" r="r" b="b"/>
                <a:pathLst>
                  <a:path w="469" h="614">
                    <a:moveTo>
                      <a:pt x="258" y="129"/>
                    </a:moveTo>
                    <a:cubicBezTo>
                      <a:pt x="258" y="129"/>
                      <a:pt x="243" y="200"/>
                      <a:pt x="232" y="218"/>
                    </a:cubicBezTo>
                    <a:cubicBezTo>
                      <a:pt x="221" y="237"/>
                      <a:pt x="186" y="264"/>
                      <a:pt x="211" y="309"/>
                    </a:cubicBezTo>
                    <a:cubicBezTo>
                      <a:pt x="211" y="309"/>
                      <a:pt x="213" y="315"/>
                      <a:pt x="210" y="320"/>
                    </a:cubicBezTo>
                    <a:cubicBezTo>
                      <a:pt x="206" y="324"/>
                      <a:pt x="203" y="319"/>
                      <a:pt x="202" y="330"/>
                    </a:cubicBezTo>
                    <a:cubicBezTo>
                      <a:pt x="200" y="340"/>
                      <a:pt x="203" y="341"/>
                      <a:pt x="197" y="345"/>
                    </a:cubicBezTo>
                    <a:cubicBezTo>
                      <a:pt x="191" y="350"/>
                      <a:pt x="190" y="355"/>
                      <a:pt x="187" y="355"/>
                    </a:cubicBezTo>
                    <a:cubicBezTo>
                      <a:pt x="185" y="356"/>
                      <a:pt x="172" y="349"/>
                      <a:pt x="168" y="355"/>
                    </a:cubicBezTo>
                    <a:cubicBezTo>
                      <a:pt x="163" y="361"/>
                      <a:pt x="161" y="361"/>
                      <a:pt x="161" y="361"/>
                    </a:cubicBezTo>
                    <a:cubicBezTo>
                      <a:pt x="161" y="361"/>
                      <a:pt x="143" y="361"/>
                      <a:pt x="135" y="361"/>
                    </a:cubicBezTo>
                    <a:cubicBezTo>
                      <a:pt x="127" y="361"/>
                      <a:pt x="121" y="353"/>
                      <a:pt x="108" y="353"/>
                    </a:cubicBezTo>
                    <a:cubicBezTo>
                      <a:pt x="95" y="352"/>
                      <a:pt x="87" y="350"/>
                      <a:pt x="80" y="350"/>
                    </a:cubicBezTo>
                    <a:cubicBezTo>
                      <a:pt x="72" y="351"/>
                      <a:pt x="48" y="351"/>
                      <a:pt x="41" y="351"/>
                    </a:cubicBezTo>
                    <a:cubicBezTo>
                      <a:pt x="34" y="351"/>
                      <a:pt x="30" y="351"/>
                      <a:pt x="30" y="351"/>
                    </a:cubicBezTo>
                    <a:cubicBezTo>
                      <a:pt x="30" y="351"/>
                      <a:pt x="0" y="375"/>
                      <a:pt x="12" y="395"/>
                    </a:cubicBezTo>
                    <a:cubicBezTo>
                      <a:pt x="52" y="399"/>
                      <a:pt x="52" y="399"/>
                      <a:pt x="52" y="399"/>
                    </a:cubicBezTo>
                    <a:cubicBezTo>
                      <a:pt x="52" y="399"/>
                      <a:pt x="56" y="412"/>
                      <a:pt x="67" y="415"/>
                    </a:cubicBezTo>
                    <a:cubicBezTo>
                      <a:pt x="78" y="418"/>
                      <a:pt x="80" y="419"/>
                      <a:pt x="87" y="427"/>
                    </a:cubicBezTo>
                    <a:cubicBezTo>
                      <a:pt x="94" y="435"/>
                      <a:pt x="99" y="436"/>
                      <a:pt x="108" y="436"/>
                    </a:cubicBezTo>
                    <a:cubicBezTo>
                      <a:pt x="117" y="436"/>
                      <a:pt x="144" y="444"/>
                      <a:pt x="155" y="447"/>
                    </a:cubicBezTo>
                    <a:cubicBezTo>
                      <a:pt x="167" y="450"/>
                      <a:pt x="177" y="457"/>
                      <a:pt x="177" y="457"/>
                    </a:cubicBezTo>
                    <a:cubicBezTo>
                      <a:pt x="177" y="457"/>
                      <a:pt x="160" y="447"/>
                      <a:pt x="149" y="517"/>
                    </a:cubicBezTo>
                    <a:cubicBezTo>
                      <a:pt x="138" y="587"/>
                      <a:pt x="253" y="584"/>
                      <a:pt x="253" y="584"/>
                    </a:cubicBezTo>
                    <a:cubicBezTo>
                      <a:pt x="392" y="614"/>
                      <a:pt x="392" y="614"/>
                      <a:pt x="392" y="614"/>
                    </a:cubicBezTo>
                    <a:cubicBezTo>
                      <a:pt x="404" y="608"/>
                      <a:pt x="404" y="608"/>
                      <a:pt x="404" y="608"/>
                    </a:cubicBezTo>
                    <a:cubicBezTo>
                      <a:pt x="416" y="582"/>
                      <a:pt x="416" y="582"/>
                      <a:pt x="416" y="582"/>
                    </a:cubicBezTo>
                    <a:cubicBezTo>
                      <a:pt x="416" y="549"/>
                      <a:pt x="416" y="549"/>
                      <a:pt x="416" y="549"/>
                    </a:cubicBezTo>
                    <a:cubicBezTo>
                      <a:pt x="416" y="549"/>
                      <a:pt x="412" y="471"/>
                      <a:pt x="411" y="471"/>
                    </a:cubicBezTo>
                    <a:cubicBezTo>
                      <a:pt x="410" y="471"/>
                      <a:pt x="450" y="310"/>
                      <a:pt x="450" y="310"/>
                    </a:cubicBezTo>
                    <a:cubicBezTo>
                      <a:pt x="469" y="193"/>
                      <a:pt x="469" y="193"/>
                      <a:pt x="469" y="193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8" y="63"/>
                      <a:pt x="458" y="63"/>
                      <a:pt x="458" y="63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00" y="74"/>
                      <a:pt x="300" y="74"/>
                      <a:pt x="300" y="74"/>
                    </a:cubicBezTo>
                    <a:cubicBezTo>
                      <a:pt x="268" y="119"/>
                      <a:pt x="268" y="119"/>
                      <a:pt x="268" y="119"/>
                    </a:cubicBezTo>
                    <a:cubicBezTo>
                      <a:pt x="268" y="119"/>
                      <a:pt x="260" y="122"/>
                      <a:pt x="258" y="12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9D87E0CF-DA1F-DBD0-A038-27D708E65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213" y="3201988"/>
                <a:ext cx="220663" cy="112713"/>
              </a:xfrm>
              <a:custGeom>
                <a:avLst/>
                <a:gdLst/>
                <a:ahLst/>
                <a:cxnLst>
                  <a:cxn ang="0">
                    <a:pos x="151" y="34"/>
                  </a:cxn>
                  <a:cxn ang="0">
                    <a:pos x="117" y="19"/>
                  </a:cxn>
                  <a:cxn ang="0">
                    <a:pos x="85" y="2"/>
                  </a:cxn>
                  <a:cxn ang="0">
                    <a:pos x="46" y="4"/>
                  </a:cxn>
                  <a:cxn ang="0">
                    <a:pos x="29" y="12"/>
                  </a:cxn>
                  <a:cxn ang="0">
                    <a:pos x="4" y="37"/>
                  </a:cxn>
                  <a:cxn ang="0">
                    <a:pos x="6" y="37"/>
                  </a:cxn>
                  <a:cxn ang="0">
                    <a:pos x="15" y="41"/>
                  </a:cxn>
                  <a:cxn ang="0">
                    <a:pos x="27" y="45"/>
                  </a:cxn>
                  <a:cxn ang="0">
                    <a:pos x="66" y="45"/>
                  </a:cxn>
                  <a:cxn ang="0">
                    <a:pos x="110" y="73"/>
                  </a:cxn>
                  <a:cxn ang="0">
                    <a:pos x="111" y="73"/>
                  </a:cxn>
                  <a:cxn ang="0">
                    <a:pos x="137" y="73"/>
                  </a:cxn>
                  <a:cxn ang="0">
                    <a:pos x="151" y="34"/>
                  </a:cxn>
                </a:cxnLst>
                <a:rect l="0" t="0" r="r" b="b"/>
                <a:pathLst>
                  <a:path w="151" h="77">
                    <a:moveTo>
                      <a:pt x="151" y="34"/>
                    </a:moveTo>
                    <a:cubicBezTo>
                      <a:pt x="151" y="34"/>
                      <a:pt x="126" y="27"/>
                      <a:pt x="117" y="19"/>
                    </a:cubicBezTo>
                    <a:cubicBezTo>
                      <a:pt x="108" y="12"/>
                      <a:pt x="99" y="0"/>
                      <a:pt x="85" y="2"/>
                    </a:cubicBezTo>
                    <a:cubicBezTo>
                      <a:pt x="71" y="4"/>
                      <a:pt x="46" y="4"/>
                      <a:pt x="46" y="4"/>
                    </a:cubicBezTo>
                    <a:cubicBezTo>
                      <a:pt x="46" y="4"/>
                      <a:pt x="38" y="4"/>
                      <a:pt x="29" y="12"/>
                    </a:cubicBezTo>
                    <a:cubicBezTo>
                      <a:pt x="21" y="21"/>
                      <a:pt x="0" y="33"/>
                      <a:pt x="4" y="37"/>
                    </a:cubicBezTo>
                    <a:cubicBezTo>
                      <a:pt x="8" y="41"/>
                      <a:pt x="6" y="37"/>
                      <a:pt x="6" y="37"/>
                    </a:cubicBezTo>
                    <a:cubicBezTo>
                      <a:pt x="6" y="37"/>
                      <a:pt x="8" y="45"/>
                      <a:pt x="15" y="41"/>
                    </a:cubicBezTo>
                    <a:cubicBezTo>
                      <a:pt x="15" y="41"/>
                      <a:pt x="18" y="47"/>
                      <a:pt x="27" y="45"/>
                    </a:cubicBezTo>
                    <a:cubicBezTo>
                      <a:pt x="27" y="45"/>
                      <a:pt x="59" y="42"/>
                      <a:pt x="66" y="45"/>
                    </a:cubicBezTo>
                    <a:cubicBezTo>
                      <a:pt x="73" y="48"/>
                      <a:pt x="100" y="69"/>
                      <a:pt x="110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20" y="75"/>
                      <a:pt x="125" y="77"/>
                      <a:pt x="137" y="73"/>
                    </a:cubicBezTo>
                    <a:cubicBezTo>
                      <a:pt x="137" y="73"/>
                      <a:pt x="145" y="37"/>
                      <a:pt x="151" y="3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AF2DDBC2-CB45-EBBB-E47D-85362E6C1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063" y="2386013"/>
                <a:ext cx="461963" cy="598488"/>
              </a:xfrm>
              <a:custGeom>
                <a:avLst/>
                <a:gdLst/>
                <a:ahLst/>
                <a:cxnLst>
                  <a:cxn ang="0">
                    <a:pos x="77" y="261"/>
                  </a:cxn>
                  <a:cxn ang="0">
                    <a:pos x="57" y="250"/>
                  </a:cxn>
                  <a:cxn ang="0">
                    <a:pos x="23" y="238"/>
                  </a:cxn>
                  <a:cxn ang="0">
                    <a:pos x="19" y="217"/>
                  </a:cxn>
                  <a:cxn ang="0">
                    <a:pos x="19" y="204"/>
                  </a:cxn>
                  <a:cxn ang="0">
                    <a:pos x="19" y="192"/>
                  </a:cxn>
                  <a:cxn ang="0">
                    <a:pos x="15" y="182"/>
                  </a:cxn>
                  <a:cxn ang="0">
                    <a:pos x="1" y="171"/>
                  </a:cxn>
                  <a:cxn ang="0">
                    <a:pos x="5" y="161"/>
                  </a:cxn>
                  <a:cxn ang="0">
                    <a:pos x="23" y="133"/>
                  </a:cxn>
                  <a:cxn ang="0">
                    <a:pos x="24" y="104"/>
                  </a:cxn>
                  <a:cxn ang="0">
                    <a:pos x="17" y="87"/>
                  </a:cxn>
                  <a:cxn ang="0">
                    <a:pos x="17" y="75"/>
                  </a:cxn>
                  <a:cxn ang="0">
                    <a:pos x="21" y="64"/>
                  </a:cxn>
                  <a:cxn ang="0">
                    <a:pos x="26" y="55"/>
                  </a:cxn>
                  <a:cxn ang="0">
                    <a:pos x="23" y="46"/>
                  </a:cxn>
                  <a:cxn ang="0">
                    <a:pos x="32" y="41"/>
                  </a:cxn>
                  <a:cxn ang="0">
                    <a:pos x="42" y="30"/>
                  </a:cxn>
                  <a:cxn ang="0">
                    <a:pos x="52" y="24"/>
                  </a:cxn>
                  <a:cxn ang="0">
                    <a:pos x="65" y="16"/>
                  </a:cxn>
                  <a:cxn ang="0">
                    <a:pos x="80" y="8"/>
                  </a:cxn>
                  <a:cxn ang="0">
                    <a:pos x="98" y="5"/>
                  </a:cxn>
                  <a:cxn ang="0">
                    <a:pos x="114" y="2"/>
                  </a:cxn>
                  <a:cxn ang="0">
                    <a:pos x="136" y="3"/>
                  </a:cxn>
                  <a:cxn ang="0">
                    <a:pos x="151" y="11"/>
                  </a:cxn>
                  <a:cxn ang="0">
                    <a:pos x="185" y="19"/>
                  </a:cxn>
                  <a:cxn ang="0">
                    <a:pos x="219" y="45"/>
                  </a:cxn>
                  <a:cxn ang="0">
                    <a:pos x="233" y="68"/>
                  </a:cxn>
                  <a:cxn ang="0">
                    <a:pos x="241" y="88"/>
                  </a:cxn>
                  <a:cxn ang="0">
                    <a:pos x="256" y="120"/>
                  </a:cxn>
                  <a:cxn ang="0">
                    <a:pos x="265" y="144"/>
                  </a:cxn>
                  <a:cxn ang="0">
                    <a:pos x="268" y="174"/>
                  </a:cxn>
                  <a:cxn ang="0">
                    <a:pos x="278" y="195"/>
                  </a:cxn>
                  <a:cxn ang="0">
                    <a:pos x="279" y="216"/>
                  </a:cxn>
                  <a:cxn ang="0">
                    <a:pos x="291" y="235"/>
                  </a:cxn>
                  <a:cxn ang="0">
                    <a:pos x="293" y="257"/>
                  </a:cxn>
                  <a:cxn ang="0">
                    <a:pos x="297" y="268"/>
                  </a:cxn>
                  <a:cxn ang="0">
                    <a:pos x="298" y="283"/>
                  </a:cxn>
                  <a:cxn ang="0">
                    <a:pos x="305" y="302"/>
                  </a:cxn>
                  <a:cxn ang="0">
                    <a:pos x="313" y="334"/>
                  </a:cxn>
                  <a:cxn ang="0">
                    <a:pos x="299" y="367"/>
                  </a:cxn>
                  <a:cxn ang="0">
                    <a:pos x="270" y="409"/>
                  </a:cxn>
                  <a:cxn ang="0">
                    <a:pos x="258" y="345"/>
                  </a:cxn>
                  <a:cxn ang="0">
                    <a:pos x="226" y="302"/>
                  </a:cxn>
                  <a:cxn ang="0">
                    <a:pos x="197" y="281"/>
                  </a:cxn>
                  <a:cxn ang="0">
                    <a:pos x="177" y="276"/>
                  </a:cxn>
                  <a:cxn ang="0">
                    <a:pos x="160" y="288"/>
                  </a:cxn>
                  <a:cxn ang="0">
                    <a:pos x="158" y="314"/>
                  </a:cxn>
                  <a:cxn ang="0">
                    <a:pos x="148" y="292"/>
                  </a:cxn>
                  <a:cxn ang="0">
                    <a:pos x="144" y="316"/>
                  </a:cxn>
                  <a:cxn ang="0">
                    <a:pos x="138" y="325"/>
                  </a:cxn>
                  <a:cxn ang="0">
                    <a:pos x="117" y="357"/>
                  </a:cxn>
                  <a:cxn ang="0">
                    <a:pos x="100" y="378"/>
                  </a:cxn>
                  <a:cxn ang="0">
                    <a:pos x="83" y="398"/>
                  </a:cxn>
                  <a:cxn ang="0">
                    <a:pos x="86" y="381"/>
                  </a:cxn>
                  <a:cxn ang="0">
                    <a:pos x="75" y="367"/>
                  </a:cxn>
                  <a:cxn ang="0">
                    <a:pos x="66" y="339"/>
                  </a:cxn>
                  <a:cxn ang="0">
                    <a:pos x="64" y="304"/>
                  </a:cxn>
                  <a:cxn ang="0">
                    <a:pos x="77" y="261"/>
                  </a:cxn>
                </a:cxnLst>
                <a:rect l="0" t="0" r="r" b="b"/>
                <a:pathLst>
                  <a:path w="316" h="409">
                    <a:moveTo>
                      <a:pt x="77" y="261"/>
                    </a:moveTo>
                    <a:cubicBezTo>
                      <a:pt x="77" y="261"/>
                      <a:pt x="69" y="250"/>
                      <a:pt x="57" y="250"/>
                    </a:cubicBezTo>
                    <a:cubicBezTo>
                      <a:pt x="57" y="250"/>
                      <a:pt x="20" y="257"/>
                      <a:pt x="23" y="238"/>
                    </a:cubicBezTo>
                    <a:cubicBezTo>
                      <a:pt x="23" y="238"/>
                      <a:pt x="26" y="225"/>
                      <a:pt x="19" y="217"/>
                    </a:cubicBezTo>
                    <a:cubicBezTo>
                      <a:pt x="19" y="217"/>
                      <a:pt x="16" y="206"/>
                      <a:pt x="19" y="204"/>
                    </a:cubicBezTo>
                    <a:cubicBezTo>
                      <a:pt x="19" y="204"/>
                      <a:pt x="15" y="196"/>
                      <a:pt x="19" y="192"/>
                    </a:cubicBezTo>
                    <a:cubicBezTo>
                      <a:pt x="19" y="192"/>
                      <a:pt x="22" y="182"/>
                      <a:pt x="15" y="182"/>
                    </a:cubicBezTo>
                    <a:cubicBezTo>
                      <a:pt x="15" y="182"/>
                      <a:pt x="2" y="180"/>
                      <a:pt x="1" y="171"/>
                    </a:cubicBezTo>
                    <a:cubicBezTo>
                      <a:pt x="1" y="171"/>
                      <a:pt x="0" y="165"/>
                      <a:pt x="5" y="161"/>
                    </a:cubicBezTo>
                    <a:cubicBezTo>
                      <a:pt x="5" y="161"/>
                      <a:pt x="20" y="140"/>
                      <a:pt x="23" y="133"/>
                    </a:cubicBezTo>
                    <a:cubicBezTo>
                      <a:pt x="23" y="133"/>
                      <a:pt x="23" y="106"/>
                      <a:pt x="24" y="104"/>
                    </a:cubicBezTo>
                    <a:cubicBezTo>
                      <a:pt x="24" y="104"/>
                      <a:pt x="14" y="90"/>
                      <a:pt x="17" y="87"/>
                    </a:cubicBezTo>
                    <a:cubicBezTo>
                      <a:pt x="20" y="84"/>
                      <a:pt x="15" y="80"/>
                      <a:pt x="17" y="75"/>
                    </a:cubicBezTo>
                    <a:cubicBezTo>
                      <a:pt x="18" y="70"/>
                      <a:pt x="18" y="69"/>
                      <a:pt x="21" y="64"/>
                    </a:cubicBezTo>
                    <a:cubicBezTo>
                      <a:pt x="25" y="60"/>
                      <a:pt x="29" y="57"/>
                      <a:pt x="26" y="55"/>
                    </a:cubicBezTo>
                    <a:cubicBezTo>
                      <a:pt x="23" y="53"/>
                      <a:pt x="20" y="50"/>
                      <a:pt x="23" y="46"/>
                    </a:cubicBezTo>
                    <a:cubicBezTo>
                      <a:pt x="26" y="43"/>
                      <a:pt x="29" y="44"/>
                      <a:pt x="32" y="41"/>
                    </a:cubicBezTo>
                    <a:cubicBezTo>
                      <a:pt x="35" y="39"/>
                      <a:pt x="36" y="34"/>
                      <a:pt x="42" y="30"/>
                    </a:cubicBezTo>
                    <a:cubicBezTo>
                      <a:pt x="49" y="26"/>
                      <a:pt x="47" y="29"/>
                      <a:pt x="52" y="24"/>
                    </a:cubicBezTo>
                    <a:cubicBezTo>
                      <a:pt x="57" y="20"/>
                      <a:pt x="60" y="22"/>
                      <a:pt x="65" y="16"/>
                    </a:cubicBezTo>
                    <a:cubicBezTo>
                      <a:pt x="70" y="11"/>
                      <a:pt x="74" y="10"/>
                      <a:pt x="80" y="8"/>
                    </a:cubicBezTo>
                    <a:cubicBezTo>
                      <a:pt x="86" y="7"/>
                      <a:pt x="91" y="8"/>
                      <a:pt x="98" y="5"/>
                    </a:cubicBezTo>
                    <a:cubicBezTo>
                      <a:pt x="106" y="2"/>
                      <a:pt x="109" y="0"/>
                      <a:pt x="114" y="2"/>
                    </a:cubicBezTo>
                    <a:cubicBezTo>
                      <a:pt x="119" y="4"/>
                      <a:pt x="130" y="4"/>
                      <a:pt x="136" y="3"/>
                    </a:cubicBezTo>
                    <a:cubicBezTo>
                      <a:pt x="142" y="3"/>
                      <a:pt x="145" y="8"/>
                      <a:pt x="151" y="11"/>
                    </a:cubicBezTo>
                    <a:cubicBezTo>
                      <a:pt x="158" y="13"/>
                      <a:pt x="172" y="9"/>
                      <a:pt x="185" y="19"/>
                    </a:cubicBezTo>
                    <a:cubicBezTo>
                      <a:pt x="198" y="29"/>
                      <a:pt x="214" y="31"/>
                      <a:pt x="219" y="45"/>
                    </a:cubicBezTo>
                    <a:cubicBezTo>
                      <a:pt x="225" y="60"/>
                      <a:pt x="230" y="61"/>
                      <a:pt x="233" y="68"/>
                    </a:cubicBezTo>
                    <a:cubicBezTo>
                      <a:pt x="236" y="76"/>
                      <a:pt x="234" y="70"/>
                      <a:pt x="241" y="88"/>
                    </a:cubicBezTo>
                    <a:cubicBezTo>
                      <a:pt x="247" y="105"/>
                      <a:pt x="251" y="108"/>
                      <a:pt x="256" y="120"/>
                    </a:cubicBezTo>
                    <a:cubicBezTo>
                      <a:pt x="262" y="132"/>
                      <a:pt x="263" y="135"/>
                      <a:pt x="265" y="144"/>
                    </a:cubicBezTo>
                    <a:cubicBezTo>
                      <a:pt x="267" y="154"/>
                      <a:pt x="261" y="164"/>
                      <a:pt x="268" y="174"/>
                    </a:cubicBezTo>
                    <a:cubicBezTo>
                      <a:pt x="274" y="185"/>
                      <a:pt x="279" y="181"/>
                      <a:pt x="278" y="195"/>
                    </a:cubicBezTo>
                    <a:cubicBezTo>
                      <a:pt x="277" y="209"/>
                      <a:pt x="271" y="208"/>
                      <a:pt x="279" y="216"/>
                    </a:cubicBezTo>
                    <a:cubicBezTo>
                      <a:pt x="287" y="225"/>
                      <a:pt x="290" y="228"/>
                      <a:pt x="291" y="235"/>
                    </a:cubicBezTo>
                    <a:cubicBezTo>
                      <a:pt x="292" y="241"/>
                      <a:pt x="292" y="251"/>
                      <a:pt x="293" y="257"/>
                    </a:cubicBezTo>
                    <a:cubicBezTo>
                      <a:pt x="293" y="262"/>
                      <a:pt x="300" y="261"/>
                      <a:pt x="297" y="268"/>
                    </a:cubicBezTo>
                    <a:cubicBezTo>
                      <a:pt x="295" y="275"/>
                      <a:pt x="291" y="272"/>
                      <a:pt x="298" y="283"/>
                    </a:cubicBezTo>
                    <a:cubicBezTo>
                      <a:pt x="305" y="295"/>
                      <a:pt x="299" y="290"/>
                      <a:pt x="305" y="302"/>
                    </a:cubicBezTo>
                    <a:cubicBezTo>
                      <a:pt x="310" y="313"/>
                      <a:pt x="316" y="327"/>
                      <a:pt x="313" y="334"/>
                    </a:cubicBezTo>
                    <a:cubicBezTo>
                      <a:pt x="310" y="342"/>
                      <a:pt x="301" y="346"/>
                      <a:pt x="299" y="367"/>
                    </a:cubicBezTo>
                    <a:cubicBezTo>
                      <a:pt x="297" y="388"/>
                      <a:pt x="279" y="403"/>
                      <a:pt x="270" y="409"/>
                    </a:cubicBezTo>
                    <a:cubicBezTo>
                      <a:pt x="270" y="409"/>
                      <a:pt x="265" y="362"/>
                      <a:pt x="258" y="345"/>
                    </a:cubicBezTo>
                    <a:cubicBezTo>
                      <a:pt x="251" y="328"/>
                      <a:pt x="236" y="303"/>
                      <a:pt x="226" y="302"/>
                    </a:cubicBezTo>
                    <a:cubicBezTo>
                      <a:pt x="216" y="301"/>
                      <a:pt x="200" y="292"/>
                      <a:pt x="197" y="281"/>
                    </a:cubicBezTo>
                    <a:cubicBezTo>
                      <a:pt x="195" y="269"/>
                      <a:pt x="184" y="268"/>
                      <a:pt x="177" y="276"/>
                    </a:cubicBezTo>
                    <a:cubicBezTo>
                      <a:pt x="169" y="283"/>
                      <a:pt x="156" y="275"/>
                      <a:pt x="160" y="288"/>
                    </a:cubicBezTo>
                    <a:cubicBezTo>
                      <a:pt x="163" y="302"/>
                      <a:pt x="165" y="311"/>
                      <a:pt x="158" y="314"/>
                    </a:cubicBezTo>
                    <a:cubicBezTo>
                      <a:pt x="158" y="314"/>
                      <a:pt x="159" y="292"/>
                      <a:pt x="148" y="292"/>
                    </a:cubicBezTo>
                    <a:cubicBezTo>
                      <a:pt x="148" y="292"/>
                      <a:pt x="131" y="302"/>
                      <a:pt x="144" y="316"/>
                    </a:cubicBezTo>
                    <a:cubicBezTo>
                      <a:pt x="144" y="316"/>
                      <a:pt x="148" y="319"/>
                      <a:pt x="138" y="325"/>
                    </a:cubicBezTo>
                    <a:cubicBezTo>
                      <a:pt x="129" y="332"/>
                      <a:pt x="115" y="339"/>
                      <a:pt x="117" y="357"/>
                    </a:cubicBezTo>
                    <a:cubicBezTo>
                      <a:pt x="117" y="357"/>
                      <a:pt x="104" y="377"/>
                      <a:pt x="100" y="378"/>
                    </a:cubicBezTo>
                    <a:cubicBezTo>
                      <a:pt x="95" y="379"/>
                      <a:pt x="96" y="400"/>
                      <a:pt x="83" y="398"/>
                    </a:cubicBezTo>
                    <a:cubicBezTo>
                      <a:pt x="83" y="398"/>
                      <a:pt x="91" y="394"/>
                      <a:pt x="86" y="381"/>
                    </a:cubicBezTo>
                    <a:cubicBezTo>
                      <a:pt x="82" y="368"/>
                      <a:pt x="76" y="375"/>
                      <a:pt x="75" y="367"/>
                    </a:cubicBezTo>
                    <a:cubicBezTo>
                      <a:pt x="74" y="358"/>
                      <a:pt x="66" y="347"/>
                      <a:pt x="66" y="339"/>
                    </a:cubicBezTo>
                    <a:cubicBezTo>
                      <a:pt x="65" y="331"/>
                      <a:pt x="57" y="316"/>
                      <a:pt x="64" y="304"/>
                    </a:cubicBezTo>
                    <a:cubicBezTo>
                      <a:pt x="70" y="291"/>
                      <a:pt x="77" y="276"/>
                      <a:pt x="77" y="2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8C47153B-E980-EA74-A6D0-23BB65C60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913" y="2863850"/>
                <a:ext cx="1400175" cy="1658938"/>
              </a:xfrm>
              <a:custGeom>
                <a:avLst/>
                <a:gdLst/>
                <a:ahLst/>
                <a:cxnLst>
                  <a:cxn ang="0">
                    <a:pos x="851" y="63"/>
                  </a:cxn>
                  <a:cxn ang="0">
                    <a:pos x="879" y="3"/>
                  </a:cxn>
                  <a:cxn ang="0">
                    <a:pos x="827" y="277"/>
                  </a:cxn>
                  <a:cxn ang="0">
                    <a:pos x="901" y="606"/>
                  </a:cxn>
                  <a:cxn ang="0">
                    <a:pos x="641" y="811"/>
                  </a:cxn>
                  <a:cxn ang="0">
                    <a:pos x="657" y="876"/>
                  </a:cxn>
                  <a:cxn ang="0">
                    <a:pos x="923" y="944"/>
                  </a:cxn>
                  <a:cxn ang="0">
                    <a:pos x="928" y="1022"/>
                  </a:cxn>
                  <a:cxn ang="0">
                    <a:pos x="901" y="960"/>
                  </a:cxn>
                  <a:cxn ang="0">
                    <a:pos x="865" y="1014"/>
                  </a:cxn>
                  <a:cxn ang="0">
                    <a:pos x="872" y="1061"/>
                  </a:cxn>
                  <a:cxn ang="0">
                    <a:pos x="884" y="1124"/>
                  </a:cxn>
                  <a:cxn ang="0">
                    <a:pos x="834" y="1074"/>
                  </a:cxn>
                  <a:cxn ang="0">
                    <a:pos x="842" y="1041"/>
                  </a:cxn>
                  <a:cxn ang="0">
                    <a:pos x="644" y="1000"/>
                  </a:cxn>
                  <a:cxn ang="0">
                    <a:pos x="604" y="1001"/>
                  </a:cxn>
                  <a:cxn ang="0">
                    <a:pos x="466" y="1042"/>
                  </a:cxn>
                  <a:cxn ang="0">
                    <a:pos x="508" y="1095"/>
                  </a:cxn>
                  <a:cxn ang="0">
                    <a:pos x="441" y="1067"/>
                  </a:cxn>
                  <a:cxn ang="0">
                    <a:pos x="434" y="1025"/>
                  </a:cxn>
                  <a:cxn ang="0">
                    <a:pos x="337" y="954"/>
                  </a:cxn>
                  <a:cxn ang="0">
                    <a:pos x="374" y="995"/>
                  </a:cxn>
                  <a:cxn ang="0">
                    <a:pos x="312" y="976"/>
                  </a:cxn>
                  <a:cxn ang="0">
                    <a:pos x="308" y="939"/>
                  </a:cxn>
                  <a:cxn ang="0">
                    <a:pos x="595" y="877"/>
                  </a:cxn>
                  <a:cxn ang="0">
                    <a:pos x="611" y="810"/>
                  </a:cxn>
                  <a:cxn ang="0">
                    <a:pos x="453" y="695"/>
                  </a:cxn>
                  <a:cxn ang="0">
                    <a:pos x="350" y="643"/>
                  </a:cxn>
                  <a:cxn ang="0">
                    <a:pos x="297" y="597"/>
                  </a:cxn>
                  <a:cxn ang="0">
                    <a:pos x="269" y="725"/>
                  </a:cxn>
                  <a:cxn ang="0">
                    <a:pos x="252" y="841"/>
                  </a:cxn>
                  <a:cxn ang="0">
                    <a:pos x="271" y="962"/>
                  </a:cxn>
                  <a:cxn ang="0">
                    <a:pos x="228" y="1075"/>
                  </a:cxn>
                  <a:cxn ang="0">
                    <a:pos x="153" y="1075"/>
                  </a:cxn>
                  <a:cxn ang="0">
                    <a:pos x="17" y="1030"/>
                  </a:cxn>
                  <a:cxn ang="0">
                    <a:pos x="101" y="1020"/>
                  </a:cxn>
                  <a:cxn ang="0">
                    <a:pos x="124" y="975"/>
                  </a:cxn>
                  <a:cxn ang="0">
                    <a:pos x="107" y="745"/>
                  </a:cxn>
                  <a:cxn ang="0">
                    <a:pos x="179" y="500"/>
                  </a:cxn>
                  <a:cxn ang="0">
                    <a:pos x="289" y="458"/>
                  </a:cxn>
                  <a:cxn ang="0">
                    <a:pos x="535" y="424"/>
                  </a:cxn>
                  <a:cxn ang="0">
                    <a:pos x="544" y="399"/>
                  </a:cxn>
                  <a:cxn ang="0">
                    <a:pos x="474" y="374"/>
                  </a:cxn>
                  <a:cxn ang="0">
                    <a:pos x="730" y="398"/>
                  </a:cxn>
                  <a:cxn ang="0">
                    <a:pos x="777" y="515"/>
                  </a:cxn>
                  <a:cxn ang="0">
                    <a:pos x="807" y="650"/>
                  </a:cxn>
                  <a:cxn ang="0">
                    <a:pos x="857" y="628"/>
                  </a:cxn>
                  <a:cxn ang="0">
                    <a:pos x="817" y="448"/>
                  </a:cxn>
                  <a:cxn ang="0">
                    <a:pos x="832" y="541"/>
                  </a:cxn>
                  <a:cxn ang="0">
                    <a:pos x="779" y="348"/>
                  </a:cxn>
                  <a:cxn ang="0">
                    <a:pos x="823" y="161"/>
                  </a:cxn>
                </a:cxnLst>
                <a:rect l="0" t="0" r="r" b="b"/>
                <a:pathLst>
                  <a:path w="957" h="1134">
                    <a:moveTo>
                      <a:pt x="829" y="124"/>
                    </a:moveTo>
                    <a:cubicBezTo>
                      <a:pt x="830" y="83"/>
                      <a:pt x="830" y="83"/>
                      <a:pt x="830" y="83"/>
                    </a:cubicBezTo>
                    <a:cubicBezTo>
                      <a:pt x="830" y="83"/>
                      <a:pt x="845" y="72"/>
                      <a:pt x="851" y="63"/>
                    </a:cubicBezTo>
                    <a:cubicBezTo>
                      <a:pt x="856" y="54"/>
                      <a:pt x="858" y="46"/>
                      <a:pt x="860" y="33"/>
                    </a:cubicBezTo>
                    <a:cubicBezTo>
                      <a:pt x="861" y="21"/>
                      <a:pt x="866" y="17"/>
                      <a:pt x="870" y="13"/>
                    </a:cubicBezTo>
                    <a:cubicBezTo>
                      <a:pt x="873" y="10"/>
                      <a:pt x="872" y="6"/>
                      <a:pt x="879" y="3"/>
                    </a:cubicBezTo>
                    <a:cubicBezTo>
                      <a:pt x="887" y="1"/>
                      <a:pt x="896" y="0"/>
                      <a:pt x="894" y="7"/>
                    </a:cubicBezTo>
                    <a:cubicBezTo>
                      <a:pt x="892" y="15"/>
                      <a:pt x="881" y="35"/>
                      <a:pt x="876" y="76"/>
                    </a:cubicBezTo>
                    <a:cubicBezTo>
                      <a:pt x="871" y="117"/>
                      <a:pt x="840" y="247"/>
                      <a:pt x="827" y="277"/>
                    </a:cubicBezTo>
                    <a:cubicBezTo>
                      <a:pt x="827" y="277"/>
                      <a:pt x="826" y="281"/>
                      <a:pt x="840" y="287"/>
                    </a:cubicBezTo>
                    <a:cubicBezTo>
                      <a:pt x="840" y="287"/>
                      <a:pt x="867" y="297"/>
                      <a:pt x="873" y="339"/>
                    </a:cubicBezTo>
                    <a:cubicBezTo>
                      <a:pt x="879" y="381"/>
                      <a:pt x="901" y="606"/>
                      <a:pt x="901" y="606"/>
                    </a:cubicBezTo>
                    <a:cubicBezTo>
                      <a:pt x="901" y="606"/>
                      <a:pt x="920" y="756"/>
                      <a:pt x="816" y="768"/>
                    </a:cubicBezTo>
                    <a:cubicBezTo>
                      <a:pt x="712" y="780"/>
                      <a:pt x="640" y="774"/>
                      <a:pt x="640" y="774"/>
                    </a:cubicBezTo>
                    <a:cubicBezTo>
                      <a:pt x="641" y="811"/>
                      <a:pt x="641" y="811"/>
                      <a:pt x="641" y="811"/>
                    </a:cubicBezTo>
                    <a:cubicBezTo>
                      <a:pt x="649" y="813"/>
                      <a:pt x="649" y="813"/>
                      <a:pt x="649" y="813"/>
                    </a:cubicBezTo>
                    <a:cubicBezTo>
                      <a:pt x="651" y="872"/>
                      <a:pt x="651" y="872"/>
                      <a:pt x="651" y="872"/>
                    </a:cubicBezTo>
                    <a:cubicBezTo>
                      <a:pt x="657" y="876"/>
                      <a:pt x="657" y="876"/>
                      <a:pt x="657" y="876"/>
                    </a:cubicBezTo>
                    <a:cubicBezTo>
                      <a:pt x="658" y="882"/>
                      <a:pt x="658" y="882"/>
                      <a:pt x="658" y="882"/>
                    </a:cubicBezTo>
                    <a:cubicBezTo>
                      <a:pt x="909" y="923"/>
                      <a:pt x="909" y="923"/>
                      <a:pt x="909" y="923"/>
                    </a:cubicBezTo>
                    <a:cubicBezTo>
                      <a:pt x="909" y="923"/>
                      <a:pt x="925" y="922"/>
                      <a:pt x="923" y="944"/>
                    </a:cubicBezTo>
                    <a:cubicBezTo>
                      <a:pt x="923" y="957"/>
                      <a:pt x="923" y="957"/>
                      <a:pt x="923" y="957"/>
                    </a:cubicBezTo>
                    <a:cubicBezTo>
                      <a:pt x="923" y="957"/>
                      <a:pt x="957" y="962"/>
                      <a:pt x="956" y="993"/>
                    </a:cubicBezTo>
                    <a:cubicBezTo>
                      <a:pt x="956" y="993"/>
                      <a:pt x="954" y="1019"/>
                      <a:pt x="928" y="1022"/>
                    </a:cubicBezTo>
                    <a:cubicBezTo>
                      <a:pt x="928" y="1022"/>
                      <a:pt x="900" y="1022"/>
                      <a:pt x="897" y="995"/>
                    </a:cubicBezTo>
                    <a:cubicBezTo>
                      <a:pt x="897" y="995"/>
                      <a:pt x="897" y="981"/>
                      <a:pt x="901" y="978"/>
                    </a:cubicBezTo>
                    <a:cubicBezTo>
                      <a:pt x="901" y="960"/>
                      <a:pt x="901" y="960"/>
                      <a:pt x="901" y="960"/>
                    </a:cubicBezTo>
                    <a:cubicBezTo>
                      <a:pt x="901" y="960"/>
                      <a:pt x="893" y="955"/>
                      <a:pt x="894" y="950"/>
                    </a:cubicBezTo>
                    <a:cubicBezTo>
                      <a:pt x="748" y="943"/>
                      <a:pt x="748" y="943"/>
                      <a:pt x="748" y="943"/>
                    </a:cubicBezTo>
                    <a:cubicBezTo>
                      <a:pt x="865" y="1014"/>
                      <a:pt x="865" y="1014"/>
                      <a:pt x="865" y="1014"/>
                    </a:cubicBezTo>
                    <a:cubicBezTo>
                      <a:pt x="865" y="1014"/>
                      <a:pt x="883" y="1039"/>
                      <a:pt x="867" y="1052"/>
                    </a:cubicBezTo>
                    <a:cubicBezTo>
                      <a:pt x="866" y="1059"/>
                      <a:pt x="866" y="1059"/>
                      <a:pt x="866" y="1059"/>
                    </a:cubicBezTo>
                    <a:cubicBezTo>
                      <a:pt x="872" y="1061"/>
                      <a:pt x="872" y="1061"/>
                      <a:pt x="872" y="1061"/>
                    </a:cubicBezTo>
                    <a:cubicBezTo>
                      <a:pt x="872" y="1061"/>
                      <a:pt x="892" y="1052"/>
                      <a:pt x="899" y="1065"/>
                    </a:cubicBezTo>
                    <a:cubicBezTo>
                      <a:pt x="905" y="1077"/>
                      <a:pt x="913" y="1109"/>
                      <a:pt x="897" y="1121"/>
                    </a:cubicBezTo>
                    <a:cubicBezTo>
                      <a:pt x="884" y="1124"/>
                      <a:pt x="884" y="1124"/>
                      <a:pt x="884" y="1124"/>
                    </a:cubicBezTo>
                    <a:cubicBezTo>
                      <a:pt x="884" y="1124"/>
                      <a:pt x="877" y="1120"/>
                      <a:pt x="873" y="1123"/>
                    </a:cubicBezTo>
                    <a:cubicBezTo>
                      <a:pt x="868" y="1126"/>
                      <a:pt x="858" y="1134"/>
                      <a:pt x="847" y="1124"/>
                    </a:cubicBezTo>
                    <a:cubicBezTo>
                      <a:pt x="847" y="1124"/>
                      <a:pt x="825" y="1100"/>
                      <a:pt x="834" y="1074"/>
                    </a:cubicBezTo>
                    <a:cubicBezTo>
                      <a:pt x="834" y="1074"/>
                      <a:pt x="842" y="1061"/>
                      <a:pt x="848" y="1061"/>
                    </a:cubicBezTo>
                    <a:cubicBezTo>
                      <a:pt x="848" y="1053"/>
                      <a:pt x="848" y="1053"/>
                      <a:pt x="848" y="1053"/>
                    </a:cubicBezTo>
                    <a:cubicBezTo>
                      <a:pt x="848" y="1053"/>
                      <a:pt x="842" y="1051"/>
                      <a:pt x="842" y="1041"/>
                    </a:cubicBezTo>
                    <a:cubicBezTo>
                      <a:pt x="651" y="958"/>
                      <a:pt x="651" y="958"/>
                      <a:pt x="651" y="958"/>
                    </a:cubicBezTo>
                    <a:cubicBezTo>
                      <a:pt x="652" y="995"/>
                      <a:pt x="652" y="995"/>
                      <a:pt x="652" y="995"/>
                    </a:cubicBezTo>
                    <a:cubicBezTo>
                      <a:pt x="652" y="995"/>
                      <a:pt x="646" y="1001"/>
                      <a:pt x="644" y="1000"/>
                    </a:cubicBezTo>
                    <a:cubicBezTo>
                      <a:pt x="643" y="1041"/>
                      <a:pt x="643" y="1041"/>
                      <a:pt x="643" y="1041"/>
                    </a:cubicBezTo>
                    <a:cubicBezTo>
                      <a:pt x="643" y="1041"/>
                      <a:pt x="612" y="1047"/>
                      <a:pt x="606" y="1039"/>
                    </a:cubicBezTo>
                    <a:cubicBezTo>
                      <a:pt x="604" y="1001"/>
                      <a:pt x="604" y="1001"/>
                      <a:pt x="604" y="1001"/>
                    </a:cubicBezTo>
                    <a:cubicBezTo>
                      <a:pt x="604" y="1001"/>
                      <a:pt x="599" y="998"/>
                      <a:pt x="597" y="990"/>
                    </a:cubicBezTo>
                    <a:cubicBezTo>
                      <a:pt x="597" y="968"/>
                      <a:pt x="597" y="968"/>
                      <a:pt x="597" y="968"/>
                    </a:cubicBezTo>
                    <a:cubicBezTo>
                      <a:pt x="466" y="1042"/>
                      <a:pt x="466" y="1042"/>
                      <a:pt x="466" y="1042"/>
                    </a:cubicBezTo>
                    <a:cubicBezTo>
                      <a:pt x="467" y="1051"/>
                      <a:pt x="467" y="1051"/>
                      <a:pt x="467" y="1051"/>
                    </a:cubicBezTo>
                    <a:cubicBezTo>
                      <a:pt x="467" y="1051"/>
                      <a:pt x="486" y="1050"/>
                      <a:pt x="490" y="1065"/>
                    </a:cubicBezTo>
                    <a:cubicBezTo>
                      <a:pt x="490" y="1065"/>
                      <a:pt x="507" y="1072"/>
                      <a:pt x="508" y="1095"/>
                    </a:cubicBezTo>
                    <a:cubicBezTo>
                      <a:pt x="508" y="1095"/>
                      <a:pt x="509" y="1123"/>
                      <a:pt x="478" y="1127"/>
                    </a:cubicBezTo>
                    <a:cubicBezTo>
                      <a:pt x="478" y="1127"/>
                      <a:pt x="452" y="1129"/>
                      <a:pt x="447" y="1112"/>
                    </a:cubicBezTo>
                    <a:cubicBezTo>
                      <a:pt x="447" y="1112"/>
                      <a:pt x="424" y="1088"/>
                      <a:pt x="441" y="1067"/>
                    </a:cubicBezTo>
                    <a:cubicBezTo>
                      <a:pt x="440" y="1059"/>
                      <a:pt x="440" y="1059"/>
                      <a:pt x="440" y="1059"/>
                    </a:cubicBezTo>
                    <a:cubicBezTo>
                      <a:pt x="440" y="1059"/>
                      <a:pt x="433" y="1056"/>
                      <a:pt x="433" y="1048"/>
                    </a:cubicBezTo>
                    <a:cubicBezTo>
                      <a:pt x="434" y="1025"/>
                      <a:pt x="434" y="1025"/>
                      <a:pt x="434" y="1025"/>
                    </a:cubicBezTo>
                    <a:cubicBezTo>
                      <a:pt x="434" y="1025"/>
                      <a:pt x="434" y="1018"/>
                      <a:pt x="445" y="1011"/>
                    </a:cubicBezTo>
                    <a:cubicBezTo>
                      <a:pt x="526" y="946"/>
                      <a:pt x="526" y="946"/>
                      <a:pt x="526" y="946"/>
                    </a:cubicBezTo>
                    <a:cubicBezTo>
                      <a:pt x="337" y="954"/>
                      <a:pt x="337" y="954"/>
                      <a:pt x="337" y="954"/>
                    </a:cubicBezTo>
                    <a:cubicBezTo>
                      <a:pt x="337" y="958"/>
                      <a:pt x="337" y="958"/>
                      <a:pt x="337" y="958"/>
                    </a:cubicBezTo>
                    <a:cubicBezTo>
                      <a:pt x="337" y="958"/>
                      <a:pt x="358" y="957"/>
                      <a:pt x="360" y="969"/>
                    </a:cubicBezTo>
                    <a:cubicBezTo>
                      <a:pt x="360" y="969"/>
                      <a:pt x="372" y="972"/>
                      <a:pt x="374" y="995"/>
                    </a:cubicBezTo>
                    <a:cubicBezTo>
                      <a:pt x="374" y="995"/>
                      <a:pt x="369" y="1020"/>
                      <a:pt x="346" y="1025"/>
                    </a:cubicBezTo>
                    <a:cubicBezTo>
                      <a:pt x="346" y="1025"/>
                      <a:pt x="312" y="1028"/>
                      <a:pt x="308" y="1003"/>
                    </a:cubicBezTo>
                    <a:cubicBezTo>
                      <a:pt x="308" y="1003"/>
                      <a:pt x="304" y="985"/>
                      <a:pt x="312" y="976"/>
                    </a:cubicBezTo>
                    <a:cubicBezTo>
                      <a:pt x="311" y="964"/>
                      <a:pt x="311" y="964"/>
                      <a:pt x="311" y="964"/>
                    </a:cubicBezTo>
                    <a:cubicBezTo>
                      <a:pt x="311" y="964"/>
                      <a:pt x="307" y="961"/>
                      <a:pt x="308" y="954"/>
                    </a:cubicBezTo>
                    <a:cubicBezTo>
                      <a:pt x="308" y="939"/>
                      <a:pt x="308" y="939"/>
                      <a:pt x="308" y="939"/>
                    </a:cubicBezTo>
                    <a:cubicBezTo>
                      <a:pt x="308" y="939"/>
                      <a:pt x="312" y="927"/>
                      <a:pt x="328" y="925"/>
                    </a:cubicBezTo>
                    <a:cubicBezTo>
                      <a:pt x="583" y="884"/>
                      <a:pt x="583" y="884"/>
                      <a:pt x="583" y="884"/>
                    </a:cubicBezTo>
                    <a:cubicBezTo>
                      <a:pt x="583" y="884"/>
                      <a:pt x="589" y="875"/>
                      <a:pt x="595" y="877"/>
                    </a:cubicBezTo>
                    <a:cubicBezTo>
                      <a:pt x="595" y="877"/>
                      <a:pt x="597" y="870"/>
                      <a:pt x="601" y="871"/>
                    </a:cubicBezTo>
                    <a:cubicBezTo>
                      <a:pt x="602" y="814"/>
                      <a:pt x="602" y="814"/>
                      <a:pt x="602" y="814"/>
                    </a:cubicBezTo>
                    <a:cubicBezTo>
                      <a:pt x="611" y="810"/>
                      <a:pt x="611" y="810"/>
                      <a:pt x="611" y="810"/>
                    </a:cubicBezTo>
                    <a:cubicBezTo>
                      <a:pt x="612" y="775"/>
                      <a:pt x="612" y="775"/>
                      <a:pt x="612" y="775"/>
                    </a:cubicBezTo>
                    <a:cubicBezTo>
                      <a:pt x="612" y="775"/>
                      <a:pt x="591" y="779"/>
                      <a:pt x="558" y="759"/>
                    </a:cubicBezTo>
                    <a:cubicBezTo>
                      <a:pt x="453" y="695"/>
                      <a:pt x="453" y="695"/>
                      <a:pt x="453" y="695"/>
                    </a:cubicBezTo>
                    <a:cubicBezTo>
                      <a:pt x="453" y="695"/>
                      <a:pt x="440" y="679"/>
                      <a:pt x="435" y="664"/>
                    </a:cubicBezTo>
                    <a:cubicBezTo>
                      <a:pt x="377" y="662"/>
                      <a:pt x="377" y="662"/>
                      <a:pt x="377" y="662"/>
                    </a:cubicBezTo>
                    <a:cubicBezTo>
                      <a:pt x="377" y="662"/>
                      <a:pt x="367" y="644"/>
                      <a:pt x="350" y="643"/>
                    </a:cubicBezTo>
                    <a:cubicBezTo>
                      <a:pt x="350" y="643"/>
                      <a:pt x="321" y="651"/>
                      <a:pt x="320" y="623"/>
                    </a:cubicBezTo>
                    <a:cubicBezTo>
                      <a:pt x="320" y="623"/>
                      <a:pt x="305" y="609"/>
                      <a:pt x="313" y="597"/>
                    </a:cubicBezTo>
                    <a:cubicBezTo>
                      <a:pt x="313" y="597"/>
                      <a:pt x="309" y="586"/>
                      <a:pt x="297" y="597"/>
                    </a:cubicBezTo>
                    <a:cubicBezTo>
                      <a:pt x="276" y="619"/>
                      <a:pt x="276" y="619"/>
                      <a:pt x="276" y="619"/>
                    </a:cubicBezTo>
                    <a:cubicBezTo>
                      <a:pt x="276" y="619"/>
                      <a:pt x="272" y="663"/>
                      <a:pt x="273" y="679"/>
                    </a:cubicBezTo>
                    <a:cubicBezTo>
                      <a:pt x="273" y="694"/>
                      <a:pt x="271" y="715"/>
                      <a:pt x="269" y="725"/>
                    </a:cubicBezTo>
                    <a:cubicBezTo>
                      <a:pt x="267" y="735"/>
                      <a:pt x="261" y="742"/>
                      <a:pt x="264" y="752"/>
                    </a:cubicBezTo>
                    <a:cubicBezTo>
                      <a:pt x="266" y="762"/>
                      <a:pt x="260" y="784"/>
                      <a:pt x="257" y="803"/>
                    </a:cubicBezTo>
                    <a:cubicBezTo>
                      <a:pt x="253" y="822"/>
                      <a:pt x="251" y="818"/>
                      <a:pt x="252" y="841"/>
                    </a:cubicBezTo>
                    <a:cubicBezTo>
                      <a:pt x="253" y="864"/>
                      <a:pt x="245" y="890"/>
                      <a:pt x="254" y="892"/>
                    </a:cubicBezTo>
                    <a:cubicBezTo>
                      <a:pt x="263" y="894"/>
                      <a:pt x="260" y="881"/>
                      <a:pt x="266" y="893"/>
                    </a:cubicBezTo>
                    <a:cubicBezTo>
                      <a:pt x="272" y="906"/>
                      <a:pt x="293" y="937"/>
                      <a:pt x="271" y="962"/>
                    </a:cubicBezTo>
                    <a:cubicBezTo>
                      <a:pt x="271" y="962"/>
                      <a:pt x="279" y="1011"/>
                      <a:pt x="246" y="1033"/>
                    </a:cubicBezTo>
                    <a:cubicBezTo>
                      <a:pt x="246" y="1033"/>
                      <a:pt x="241" y="1064"/>
                      <a:pt x="242" y="1075"/>
                    </a:cubicBezTo>
                    <a:cubicBezTo>
                      <a:pt x="242" y="1075"/>
                      <a:pt x="236" y="1083"/>
                      <a:pt x="228" y="1075"/>
                    </a:cubicBezTo>
                    <a:cubicBezTo>
                      <a:pt x="228" y="1033"/>
                      <a:pt x="228" y="1033"/>
                      <a:pt x="228" y="1033"/>
                    </a:cubicBezTo>
                    <a:cubicBezTo>
                      <a:pt x="228" y="1033"/>
                      <a:pt x="218" y="1022"/>
                      <a:pt x="205" y="1030"/>
                    </a:cubicBezTo>
                    <a:cubicBezTo>
                      <a:pt x="205" y="1030"/>
                      <a:pt x="167" y="1066"/>
                      <a:pt x="153" y="1075"/>
                    </a:cubicBezTo>
                    <a:cubicBezTo>
                      <a:pt x="139" y="1083"/>
                      <a:pt x="101" y="1086"/>
                      <a:pt x="80" y="1080"/>
                    </a:cubicBezTo>
                    <a:cubicBezTo>
                      <a:pt x="58" y="1073"/>
                      <a:pt x="10" y="1043"/>
                      <a:pt x="10" y="1043"/>
                    </a:cubicBezTo>
                    <a:cubicBezTo>
                      <a:pt x="10" y="1043"/>
                      <a:pt x="0" y="1032"/>
                      <a:pt x="17" y="1030"/>
                    </a:cubicBezTo>
                    <a:cubicBezTo>
                      <a:pt x="17" y="1030"/>
                      <a:pt x="73" y="1033"/>
                      <a:pt x="84" y="1030"/>
                    </a:cubicBezTo>
                    <a:cubicBezTo>
                      <a:pt x="94" y="1026"/>
                      <a:pt x="97" y="1025"/>
                      <a:pt x="103" y="1026"/>
                    </a:cubicBezTo>
                    <a:cubicBezTo>
                      <a:pt x="103" y="1026"/>
                      <a:pt x="105" y="1020"/>
                      <a:pt x="101" y="1020"/>
                    </a:cubicBezTo>
                    <a:cubicBezTo>
                      <a:pt x="98" y="1020"/>
                      <a:pt x="30" y="1008"/>
                      <a:pt x="33" y="994"/>
                    </a:cubicBezTo>
                    <a:cubicBezTo>
                      <a:pt x="33" y="994"/>
                      <a:pt x="30" y="985"/>
                      <a:pt x="72" y="987"/>
                    </a:cubicBezTo>
                    <a:cubicBezTo>
                      <a:pt x="72" y="987"/>
                      <a:pt x="113" y="989"/>
                      <a:pt x="124" y="975"/>
                    </a:cubicBezTo>
                    <a:cubicBezTo>
                      <a:pt x="135" y="961"/>
                      <a:pt x="146" y="932"/>
                      <a:pt x="154" y="928"/>
                    </a:cubicBezTo>
                    <a:cubicBezTo>
                      <a:pt x="70" y="892"/>
                      <a:pt x="70" y="892"/>
                      <a:pt x="70" y="892"/>
                    </a:cubicBezTo>
                    <a:cubicBezTo>
                      <a:pt x="70" y="892"/>
                      <a:pt x="107" y="746"/>
                      <a:pt x="107" y="745"/>
                    </a:cubicBezTo>
                    <a:cubicBezTo>
                      <a:pt x="107" y="743"/>
                      <a:pt x="136" y="629"/>
                      <a:pt x="140" y="602"/>
                    </a:cubicBezTo>
                    <a:cubicBezTo>
                      <a:pt x="143" y="576"/>
                      <a:pt x="142" y="567"/>
                      <a:pt x="143" y="556"/>
                    </a:cubicBezTo>
                    <a:cubicBezTo>
                      <a:pt x="143" y="545"/>
                      <a:pt x="148" y="508"/>
                      <a:pt x="179" y="500"/>
                    </a:cubicBezTo>
                    <a:cubicBezTo>
                      <a:pt x="210" y="492"/>
                      <a:pt x="209" y="492"/>
                      <a:pt x="223" y="482"/>
                    </a:cubicBezTo>
                    <a:cubicBezTo>
                      <a:pt x="236" y="472"/>
                      <a:pt x="251" y="471"/>
                      <a:pt x="259" y="469"/>
                    </a:cubicBezTo>
                    <a:cubicBezTo>
                      <a:pt x="268" y="466"/>
                      <a:pt x="276" y="458"/>
                      <a:pt x="289" y="458"/>
                    </a:cubicBezTo>
                    <a:cubicBezTo>
                      <a:pt x="302" y="457"/>
                      <a:pt x="321" y="454"/>
                      <a:pt x="350" y="448"/>
                    </a:cubicBezTo>
                    <a:cubicBezTo>
                      <a:pt x="379" y="441"/>
                      <a:pt x="459" y="424"/>
                      <a:pt x="522" y="422"/>
                    </a:cubicBezTo>
                    <a:cubicBezTo>
                      <a:pt x="522" y="422"/>
                      <a:pt x="533" y="428"/>
                      <a:pt x="535" y="424"/>
                    </a:cubicBezTo>
                    <a:cubicBezTo>
                      <a:pt x="537" y="420"/>
                      <a:pt x="537" y="416"/>
                      <a:pt x="544" y="416"/>
                    </a:cubicBezTo>
                    <a:cubicBezTo>
                      <a:pt x="550" y="416"/>
                      <a:pt x="555" y="412"/>
                      <a:pt x="555" y="412"/>
                    </a:cubicBezTo>
                    <a:cubicBezTo>
                      <a:pt x="544" y="399"/>
                      <a:pt x="544" y="399"/>
                      <a:pt x="544" y="399"/>
                    </a:cubicBezTo>
                    <a:cubicBezTo>
                      <a:pt x="489" y="398"/>
                      <a:pt x="489" y="398"/>
                      <a:pt x="489" y="398"/>
                    </a:cubicBezTo>
                    <a:cubicBezTo>
                      <a:pt x="472" y="388"/>
                      <a:pt x="472" y="388"/>
                      <a:pt x="472" y="388"/>
                    </a:cubicBezTo>
                    <a:cubicBezTo>
                      <a:pt x="474" y="374"/>
                      <a:pt x="474" y="374"/>
                      <a:pt x="474" y="374"/>
                    </a:cubicBezTo>
                    <a:cubicBezTo>
                      <a:pt x="474" y="374"/>
                      <a:pt x="619" y="341"/>
                      <a:pt x="749" y="377"/>
                    </a:cubicBezTo>
                    <a:cubicBezTo>
                      <a:pt x="749" y="377"/>
                      <a:pt x="762" y="392"/>
                      <a:pt x="745" y="396"/>
                    </a:cubicBezTo>
                    <a:cubicBezTo>
                      <a:pt x="730" y="398"/>
                      <a:pt x="730" y="398"/>
                      <a:pt x="730" y="398"/>
                    </a:cubicBezTo>
                    <a:cubicBezTo>
                      <a:pt x="714" y="436"/>
                      <a:pt x="714" y="436"/>
                      <a:pt x="714" y="436"/>
                    </a:cubicBezTo>
                    <a:cubicBezTo>
                      <a:pt x="727" y="487"/>
                      <a:pt x="727" y="487"/>
                      <a:pt x="727" y="487"/>
                    </a:cubicBezTo>
                    <a:cubicBezTo>
                      <a:pt x="777" y="515"/>
                      <a:pt x="777" y="515"/>
                      <a:pt x="777" y="515"/>
                    </a:cubicBezTo>
                    <a:cubicBezTo>
                      <a:pt x="777" y="515"/>
                      <a:pt x="784" y="549"/>
                      <a:pt x="764" y="566"/>
                    </a:cubicBezTo>
                    <a:cubicBezTo>
                      <a:pt x="764" y="566"/>
                      <a:pt x="802" y="566"/>
                      <a:pt x="806" y="588"/>
                    </a:cubicBezTo>
                    <a:cubicBezTo>
                      <a:pt x="807" y="650"/>
                      <a:pt x="807" y="650"/>
                      <a:pt x="807" y="650"/>
                    </a:cubicBezTo>
                    <a:cubicBezTo>
                      <a:pt x="786" y="654"/>
                      <a:pt x="786" y="654"/>
                      <a:pt x="786" y="654"/>
                    </a:cubicBezTo>
                    <a:cubicBezTo>
                      <a:pt x="786" y="654"/>
                      <a:pt x="782" y="684"/>
                      <a:pt x="815" y="682"/>
                    </a:cubicBezTo>
                    <a:cubicBezTo>
                      <a:pt x="815" y="682"/>
                      <a:pt x="852" y="677"/>
                      <a:pt x="857" y="628"/>
                    </a:cubicBezTo>
                    <a:cubicBezTo>
                      <a:pt x="857" y="628"/>
                      <a:pt x="859" y="547"/>
                      <a:pt x="853" y="517"/>
                    </a:cubicBezTo>
                    <a:cubicBezTo>
                      <a:pt x="853" y="517"/>
                      <a:pt x="843" y="454"/>
                      <a:pt x="830" y="449"/>
                    </a:cubicBezTo>
                    <a:cubicBezTo>
                      <a:pt x="817" y="448"/>
                      <a:pt x="817" y="448"/>
                      <a:pt x="817" y="448"/>
                    </a:cubicBezTo>
                    <a:cubicBezTo>
                      <a:pt x="810" y="439"/>
                      <a:pt x="810" y="439"/>
                      <a:pt x="810" y="439"/>
                    </a:cubicBezTo>
                    <a:cubicBezTo>
                      <a:pt x="810" y="439"/>
                      <a:pt x="815" y="485"/>
                      <a:pt x="842" y="535"/>
                    </a:cubicBezTo>
                    <a:cubicBezTo>
                      <a:pt x="842" y="535"/>
                      <a:pt x="850" y="548"/>
                      <a:pt x="832" y="541"/>
                    </a:cubicBezTo>
                    <a:cubicBezTo>
                      <a:pt x="832" y="541"/>
                      <a:pt x="804" y="534"/>
                      <a:pt x="782" y="475"/>
                    </a:cubicBezTo>
                    <a:cubicBezTo>
                      <a:pt x="759" y="416"/>
                      <a:pt x="768" y="392"/>
                      <a:pt x="769" y="380"/>
                    </a:cubicBezTo>
                    <a:cubicBezTo>
                      <a:pt x="771" y="368"/>
                      <a:pt x="776" y="365"/>
                      <a:pt x="779" y="348"/>
                    </a:cubicBezTo>
                    <a:cubicBezTo>
                      <a:pt x="782" y="331"/>
                      <a:pt x="794" y="300"/>
                      <a:pt x="798" y="278"/>
                    </a:cubicBezTo>
                    <a:cubicBezTo>
                      <a:pt x="803" y="257"/>
                      <a:pt x="813" y="231"/>
                      <a:pt x="815" y="208"/>
                    </a:cubicBezTo>
                    <a:cubicBezTo>
                      <a:pt x="816" y="185"/>
                      <a:pt x="820" y="172"/>
                      <a:pt x="823" y="161"/>
                    </a:cubicBezTo>
                    <a:cubicBezTo>
                      <a:pt x="825" y="151"/>
                      <a:pt x="828" y="131"/>
                      <a:pt x="829" y="12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439356A-64EB-B0DF-0C99-A28806DD79EB}"/>
                </a:ext>
              </a:extLst>
            </p:cNvPr>
            <p:cNvGrpSpPr/>
            <p:nvPr/>
          </p:nvGrpSpPr>
          <p:grpSpPr>
            <a:xfrm>
              <a:off x="1419309" y="4373930"/>
              <a:ext cx="1822450" cy="1714501"/>
              <a:chOff x="1889125" y="2892425"/>
              <a:chExt cx="1822450" cy="1714501"/>
            </a:xfrm>
          </p:grpSpPr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id="{5C4FED5E-F868-4014-6169-816AB09CE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813" y="2892425"/>
                <a:ext cx="573088" cy="423863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258" y="289"/>
                  </a:cxn>
                  <a:cxn ang="0">
                    <a:pos x="270" y="276"/>
                  </a:cxn>
                  <a:cxn ang="0">
                    <a:pos x="270" y="261"/>
                  </a:cxn>
                  <a:cxn ang="0">
                    <a:pos x="264" y="260"/>
                  </a:cxn>
                  <a:cxn ang="0">
                    <a:pos x="389" y="10"/>
                  </a:cxn>
                  <a:cxn ang="0">
                    <a:pos x="386" y="0"/>
                  </a:cxn>
                  <a:cxn ang="0">
                    <a:pos x="374" y="1"/>
                  </a:cxn>
                  <a:cxn ang="0">
                    <a:pos x="240" y="260"/>
                  </a:cxn>
                  <a:cxn ang="0">
                    <a:pos x="238" y="264"/>
                  </a:cxn>
                  <a:cxn ang="0">
                    <a:pos x="5" y="266"/>
                  </a:cxn>
                  <a:cxn ang="0">
                    <a:pos x="0" y="288"/>
                  </a:cxn>
                </a:cxnLst>
                <a:rect l="0" t="0" r="r" b="b"/>
                <a:pathLst>
                  <a:path w="392" h="289">
                    <a:moveTo>
                      <a:pt x="0" y="288"/>
                    </a:moveTo>
                    <a:cubicBezTo>
                      <a:pt x="258" y="289"/>
                      <a:pt x="258" y="289"/>
                      <a:pt x="258" y="289"/>
                    </a:cubicBezTo>
                    <a:cubicBezTo>
                      <a:pt x="258" y="289"/>
                      <a:pt x="270" y="283"/>
                      <a:pt x="270" y="276"/>
                    </a:cubicBezTo>
                    <a:cubicBezTo>
                      <a:pt x="270" y="261"/>
                      <a:pt x="270" y="261"/>
                      <a:pt x="270" y="261"/>
                    </a:cubicBezTo>
                    <a:cubicBezTo>
                      <a:pt x="264" y="260"/>
                      <a:pt x="264" y="260"/>
                      <a:pt x="264" y="260"/>
                    </a:cubicBezTo>
                    <a:cubicBezTo>
                      <a:pt x="389" y="10"/>
                      <a:pt x="389" y="10"/>
                      <a:pt x="389" y="10"/>
                    </a:cubicBezTo>
                    <a:cubicBezTo>
                      <a:pt x="389" y="10"/>
                      <a:pt x="392" y="2"/>
                      <a:pt x="386" y="0"/>
                    </a:cubicBezTo>
                    <a:cubicBezTo>
                      <a:pt x="374" y="1"/>
                      <a:pt x="374" y="1"/>
                      <a:pt x="374" y="1"/>
                    </a:cubicBezTo>
                    <a:cubicBezTo>
                      <a:pt x="240" y="260"/>
                      <a:pt x="240" y="260"/>
                      <a:pt x="240" y="260"/>
                    </a:cubicBezTo>
                    <a:cubicBezTo>
                      <a:pt x="238" y="264"/>
                      <a:pt x="238" y="264"/>
                      <a:pt x="238" y="264"/>
                    </a:cubicBezTo>
                    <a:cubicBezTo>
                      <a:pt x="5" y="266"/>
                      <a:pt x="5" y="266"/>
                      <a:pt x="5" y="266"/>
                    </a:cubicBez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EF4733C6-8513-C13F-7AEF-36A36C476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625" y="2892425"/>
                <a:ext cx="573088" cy="423863"/>
              </a:xfrm>
              <a:custGeom>
                <a:avLst/>
                <a:gdLst/>
                <a:ahLst/>
                <a:cxnLst>
                  <a:cxn ang="0">
                    <a:pos x="392" y="288"/>
                  </a:cxn>
                  <a:cxn ang="0">
                    <a:pos x="135" y="289"/>
                  </a:cxn>
                  <a:cxn ang="0">
                    <a:pos x="122" y="276"/>
                  </a:cxn>
                  <a:cxn ang="0">
                    <a:pos x="123" y="261"/>
                  </a:cxn>
                  <a:cxn ang="0">
                    <a:pos x="129" y="260"/>
                  </a:cxn>
                  <a:cxn ang="0">
                    <a:pos x="3" y="10"/>
                  </a:cxn>
                  <a:cxn ang="0">
                    <a:pos x="7" y="0"/>
                  </a:cxn>
                  <a:cxn ang="0">
                    <a:pos x="19" y="1"/>
                  </a:cxn>
                  <a:cxn ang="0">
                    <a:pos x="152" y="260"/>
                  </a:cxn>
                  <a:cxn ang="0">
                    <a:pos x="154" y="264"/>
                  </a:cxn>
                  <a:cxn ang="0">
                    <a:pos x="388" y="266"/>
                  </a:cxn>
                  <a:cxn ang="0">
                    <a:pos x="392" y="288"/>
                  </a:cxn>
                </a:cxnLst>
                <a:rect l="0" t="0" r="r" b="b"/>
                <a:pathLst>
                  <a:path w="392" h="289">
                    <a:moveTo>
                      <a:pt x="392" y="288"/>
                    </a:moveTo>
                    <a:cubicBezTo>
                      <a:pt x="135" y="289"/>
                      <a:pt x="135" y="289"/>
                      <a:pt x="135" y="289"/>
                    </a:cubicBezTo>
                    <a:cubicBezTo>
                      <a:pt x="135" y="289"/>
                      <a:pt x="123" y="283"/>
                      <a:pt x="122" y="276"/>
                    </a:cubicBezTo>
                    <a:cubicBezTo>
                      <a:pt x="123" y="261"/>
                      <a:pt x="123" y="261"/>
                      <a:pt x="123" y="261"/>
                    </a:cubicBezTo>
                    <a:cubicBezTo>
                      <a:pt x="129" y="260"/>
                      <a:pt x="129" y="260"/>
                      <a:pt x="129" y="26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0" y="2"/>
                      <a:pt x="7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52" y="260"/>
                      <a:pt x="152" y="260"/>
                      <a:pt x="152" y="260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388" y="266"/>
                      <a:pt x="388" y="266"/>
                      <a:pt x="388" y="266"/>
                    </a:cubicBezTo>
                    <a:lnTo>
                      <a:pt x="392" y="28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3D280958-CFFD-29D1-E559-16D78B3FC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125" y="3309938"/>
                <a:ext cx="1822450" cy="1296988"/>
              </a:xfrm>
              <a:custGeom>
                <a:avLst/>
                <a:gdLst/>
                <a:ahLst/>
                <a:cxnLst>
                  <a:cxn ang="0">
                    <a:pos x="1170" y="4"/>
                  </a:cxn>
                  <a:cxn ang="0">
                    <a:pos x="1134" y="0"/>
                  </a:cxn>
                  <a:cxn ang="0">
                    <a:pos x="0" y="0"/>
                  </a:cxn>
                  <a:cxn ang="0">
                    <a:pos x="1" y="36"/>
                  </a:cxn>
                  <a:cxn ang="0">
                    <a:pos x="120" y="36"/>
                  </a:cxn>
                  <a:cxn ang="0">
                    <a:pos x="116" y="647"/>
                  </a:cxn>
                  <a:cxn ang="0">
                    <a:pos x="130" y="647"/>
                  </a:cxn>
                  <a:cxn ang="0">
                    <a:pos x="130" y="886"/>
                  </a:cxn>
                  <a:cxn ang="0">
                    <a:pos x="163" y="886"/>
                  </a:cxn>
                  <a:cxn ang="0">
                    <a:pos x="163" y="133"/>
                  </a:cxn>
                  <a:cxn ang="0">
                    <a:pos x="810" y="133"/>
                  </a:cxn>
                  <a:cxn ang="0">
                    <a:pos x="810" y="646"/>
                  </a:cxn>
                  <a:cxn ang="0">
                    <a:pos x="836" y="646"/>
                  </a:cxn>
                  <a:cxn ang="0">
                    <a:pos x="836" y="133"/>
                  </a:cxn>
                  <a:cxn ang="0">
                    <a:pos x="1077" y="133"/>
                  </a:cxn>
                  <a:cxn ang="0">
                    <a:pos x="1077" y="883"/>
                  </a:cxn>
                  <a:cxn ang="0">
                    <a:pos x="1113" y="883"/>
                  </a:cxn>
                  <a:cxn ang="0">
                    <a:pos x="1113" y="45"/>
                  </a:cxn>
                  <a:cxn ang="0">
                    <a:pos x="1246" y="44"/>
                  </a:cxn>
                  <a:cxn ang="0">
                    <a:pos x="1170" y="4"/>
                  </a:cxn>
                </a:cxnLst>
                <a:rect l="0" t="0" r="r" b="b"/>
                <a:pathLst>
                  <a:path w="1246" h="886">
                    <a:moveTo>
                      <a:pt x="1170" y="4"/>
                    </a:moveTo>
                    <a:cubicBezTo>
                      <a:pt x="1157" y="3"/>
                      <a:pt x="1147" y="7"/>
                      <a:pt x="113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647"/>
                      <a:pt x="116" y="647"/>
                      <a:pt x="116" y="647"/>
                    </a:cubicBezTo>
                    <a:cubicBezTo>
                      <a:pt x="130" y="647"/>
                      <a:pt x="130" y="647"/>
                      <a:pt x="130" y="647"/>
                    </a:cubicBezTo>
                    <a:cubicBezTo>
                      <a:pt x="130" y="886"/>
                      <a:pt x="130" y="886"/>
                      <a:pt x="130" y="886"/>
                    </a:cubicBezTo>
                    <a:cubicBezTo>
                      <a:pt x="163" y="886"/>
                      <a:pt x="163" y="886"/>
                      <a:pt x="163" y="886"/>
                    </a:cubicBezTo>
                    <a:cubicBezTo>
                      <a:pt x="163" y="133"/>
                      <a:pt x="163" y="133"/>
                      <a:pt x="163" y="133"/>
                    </a:cubicBezTo>
                    <a:cubicBezTo>
                      <a:pt x="810" y="133"/>
                      <a:pt x="810" y="133"/>
                      <a:pt x="810" y="133"/>
                    </a:cubicBezTo>
                    <a:cubicBezTo>
                      <a:pt x="810" y="646"/>
                      <a:pt x="810" y="646"/>
                      <a:pt x="810" y="646"/>
                    </a:cubicBezTo>
                    <a:cubicBezTo>
                      <a:pt x="836" y="646"/>
                      <a:pt x="836" y="646"/>
                      <a:pt x="836" y="646"/>
                    </a:cubicBezTo>
                    <a:cubicBezTo>
                      <a:pt x="836" y="133"/>
                      <a:pt x="836" y="133"/>
                      <a:pt x="836" y="133"/>
                    </a:cubicBezTo>
                    <a:cubicBezTo>
                      <a:pt x="1077" y="133"/>
                      <a:pt x="1077" y="133"/>
                      <a:pt x="1077" y="133"/>
                    </a:cubicBezTo>
                    <a:cubicBezTo>
                      <a:pt x="1077" y="883"/>
                      <a:pt x="1077" y="883"/>
                      <a:pt x="1077" y="883"/>
                    </a:cubicBezTo>
                    <a:cubicBezTo>
                      <a:pt x="1113" y="883"/>
                      <a:pt x="1113" y="883"/>
                      <a:pt x="1113" y="883"/>
                    </a:cubicBezTo>
                    <a:cubicBezTo>
                      <a:pt x="1113" y="45"/>
                      <a:pt x="1113" y="45"/>
                      <a:pt x="1113" y="45"/>
                    </a:cubicBezTo>
                    <a:cubicBezTo>
                      <a:pt x="1246" y="44"/>
                      <a:pt x="1246" y="44"/>
                      <a:pt x="1246" y="44"/>
                    </a:cubicBezTo>
                    <a:cubicBezTo>
                      <a:pt x="1216" y="35"/>
                      <a:pt x="1193" y="25"/>
                      <a:pt x="1170" y="4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D41EEB6F-22B1-2369-C10B-B12CA76D1E30}"/>
              </a:ext>
            </a:extLst>
          </p:cNvPr>
          <p:cNvSpPr/>
          <p:nvPr/>
        </p:nvSpPr>
        <p:spPr>
          <a:xfrm>
            <a:off x="593096" y="2180430"/>
            <a:ext cx="1737360" cy="1155636"/>
          </a:xfrm>
          <a:prstGeom prst="wedgeEllipseCallout">
            <a:avLst>
              <a:gd name="adj1" fmla="val -34762"/>
              <a:gd name="adj2" fmla="val 6551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Speech Bubble: Oval 55">
            <a:extLst>
              <a:ext uri="{FF2B5EF4-FFF2-40B4-BE49-F238E27FC236}">
                <a16:creationId xmlns:a16="http://schemas.microsoft.com/office/drawing/2014/main" id="{2D76D22B-31C4-B4EC-BE52-8BAC3259E653}"/>
              </a:ext>
            </a:extLst>
          </p:cNvPr>
          <p:cNvSpPr/>
          <p:nvPr/>
        </p:nvSpPr>
        <p:spPr>
          <a:xfrm>
            <a:off x="2179615" y="2180430"/>
            <a:ext cx="1737360" cy="1155636"/>
          </a:xfrm>
          <a:prstGeom prst="wedgeEllipseCallout">
            <a:avLst>
              <a:gd name="adj1" fmla="val 284"/>
              <a:gd name="adj2" fmla="val 7380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69DAA7-2492-1D79-E160-652E008B3C9B}"/>
              </a:ext>
            </a:extLst>
          </p:cNvPr>
          <p:cNvSpPr txBox="1"/>
          <p:nvPr/>
        </p:nvSpPr>
        <p:spPr>
          <a:xfrm>
            <a:off x="756319" y="2404305"/>
            <a:ext cx="1381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Change is slow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6F90155-A9DC-758D-E26F-D82FE9B5D3CE}"/>
              </a:ext>
            </a:extLst>
          </p:cNvPr>
          <p:cNvSpPr txBox="1"/>
          <p:nvPr/>
        </p:nvSpPr>
        <p:spPr>
          <a:xfrm>
            <a:off x="2202022" y="2435083"/>
            <a:ext cx="16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Perseverance is key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03CE5A-C034-E3AA-5F59-276F77926471}"/>
              </a:ext>
            </a:extLst>
          </p:cNvPr>
          <p:cNvGrpSpPr/>
          <p:nvPr/>
        </p:nvGrpSpPr>
        <p:grpSpPr>
          <a:xfrm>
            <a:off x="4218007" y="5401492"/>
            <a:ext cx="490790" cy="490790"/>
            <a:chOff x="5562600" y="1745115"/>
            <a:chExt cx="365760" cy="36576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4AA3E6E-5AE7-84C1-6D0F-1A2B219161D5}"/>
                </a:ext>
              </a:extLst>
            </p:cNvPr>
            <p:cNvSpPr/>
            <p:nvPr/>
          </p:nvSpPr>
          <p:spPr>
            <a:xfrm>
              <a:off x="5562600" y="1745115"/>
              <a:ext cx="365760" cy="36576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4D4B4B6-864B-4FB7-B726-80A0E3A11333}"/>
                </a:ext>
              </a:extLst>
            </p:cNvPr>
            <p:cNvSpPr/>
            <p:nvPr/>
          </p:nvSpPr>
          <p:spPr>
            <a:xfrm>
              <a:off x="5593080" y="1775595"/>
              <a:ext cx="304800" cy="30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</a:endParaRPr>
            </a:p>
          </p:txBody>
        </p:sp>
      </p:grp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2A8945AB-DFF0-B58A-EA90-360EB62AE281}"/>
              </a:ext>
            </a:extLst>
          </p:cNvPr>
          <p:cNvSpPr txBox="1">
            <a:spLocks/>
          </p:cNvSpPr>
          <p:nvPr/>
        </p:nvSpPr>
        <p:spPr>
          <a:xfrm>
            <a:off x="4872394" y="3132294"/>
            <a:ext cx="3930013" cy="800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accent2"/>
                </a:solidFill>
                <a:cs typeface="+mj-cs"/>
              </a:rPr>
              <a:t>Accountability</a:t>
            </a:r>
          </a:p>
          <a:p>
            <a:pPr algn="l"/>
            <a:r>
              <a:rPr lang="en-US" sz="1400" dirty="0"/>
              <a:t>Most employees and leaders don’t want to be accountable for results</a:t>
            </a:r>
          </a:p>
        </p:txBody>
      </p:sp>
    </p:spTree>
    <p:extLst>
      <p:ext uri="{BB962C8B-B14F-4D97-AF65-F5344CB8AC3E}">
        <p14:creationId xmlns:p14="http://schemas.microsoft.com/office/powerpoint/2010/main" val="34250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42" grpId="0"/>
      <p:bldP spid="43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A19B-474F-DCC4-3C73-81AD8447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the Good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A4778-4CB2-4403-DBB4-FB25B170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greatest contribution has been to create and share a measurement and reporting framework</a:t>
            </a:r>
          </a:p>
          <a:p>
            <a:r>
              <a:rPr lang="en-US" dirty="0"/>
              <a:t>We have influenced a lot of thinking, even though it’s not always obvious</a:t>
            </a:r>
          </a:p>
          <a:p>
            <a:r>
              <a:rPr lang="en-US" dirty="0"/>
              <a:t>We have sold over 1600 books; there is clearly a demand and market for this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EA246-EECD-C30E-6944-30B8C997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F4A43-BAA7-447E-A8BE-C6F1C9DFDDEB}" type="datetime4">
              <a:rPr lang="en-US" smtClean="0">
                <a:solidFill>
                  <a:srgbClr val="292929">
                    <a:lumMod val="75000"/>
                    <a:lumOff val="25000"/>
                  </a:srgbClr>
                </a:solidFill>
              </a:rPr>
              <a:t>November 1, 2022</a:t>
            </a:fld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9C2A4-3404-31C4-BA27-033F7486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9C791-BCF4-1BA9-20D9-4F3463BE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5AE111-A715-EBA6-1424-FEA66A7023B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Use and application may take different forms</a:t>
            </a:r>
          </a:p>
          <a:p>
            <a:pPr lvl="1"/>
            <a:r>
              <a:rPr lang="en-US" dirty="0"/>
              <a:t>Instrumental use (decisions, practices, policies)</a:t>
            </a:r>
          </a:p>
          <a:p>
            <a:pPr lvl="1"/>
            <a:r>
              <a:rPr lang="en-US" dirty="0"/>
              <a:t>Conceptual use (new ways of looking at the world)</a:t>
            </a:r>
          </a:p>
          <a:p>
            <a:pPr lvl="1"/>
            <a:r>
              <a:rPr lang="en-US" dirty="0"/>
              <a:t>Build support (for measurement and discipline in our field)</a:t>
            </a:r>
          </a:p>
          <a:p>
            <a:pPr lvl="1"/>
            <a:r>
              <a:rPr lang="en-US" dirty="0"/>
              <a:t>Influence stakeholders (business leaders outside of L&amp;D)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6936B0-E900-F618-0064-F96D08074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786" y="2039982"/>
            <a:ext cx="3875330" cy="34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5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EF1B4DF-2CDC-C42E-5251-CC0F11CB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F36D-CE9E-3525-9221-87A887D3B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</a:t>
            </a:r>
          </a:p>
          <a:p>
            <a:pPr lvl="1"/>
            <a:r>
              <a:rPr lang="en-US" dirty="0"/>
              <a:t>Use the framework</a:t>
            </a:r>
          </a:p>
          <a:p>
            <a:pPr lvl="1"/>
            <a:r>
              <a:rPr lang="en-US" dirty="0"/>
              <a:t>Adopt the standard language for measurement and reporting </a:t>
            </a:r>
          </a:p>
          <a:p>
            <a:pPr lvl="1"/>
            <a:r>
              <a:rPr lang="en-US" dirty="0"/>
              <a:t>Increase your basic and intermediate measurement and reporting capabilities</a:t>
            </a:r>
          </a:p>
          <a:p>
            <a:pPr lvl="1"/>
            <a:r>
              <a:rPr lang="en-US" dirty="0"/>
              <a:t>Set goals or targets for key measures that you want to improve </a:t>
            </a:r>
          </a:p>
          <a:p>
            <a:pPr lvl="1"/>
            <a:r>
              <a:rPr lang="en-US" dirty="0"/>
              <a:t>Measure application on the job (at least intent) for key programs</a:t>
            </a:r>
          </a:p>
          <a:p>
            <a:pPr lvl="1"/>
            <a:r>
              <a:rPr lang="en-US" dirty="0"/>
              <a:t>Use monthly management reports to deliver planned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C6DA-0CB7-F502-2E0A-64B78FA6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4A43-BAA7-447E-A8BE-C6F1C9DFDDEB}" type="datetime4">
              <a:rPr lang="en-US" smtClean="0"/>
              <a:pPr/>
              <a:t>November 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587DC-BA6E-4C85-005B-B2529B97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8F2AB-2458-F91B-3342-48F40BAC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786CEF-0186-0D49-1E2F-01B9F7E3EA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Stop</a:t>
            </a:r>
          </a:p>
          <a:p>
            <a:pPr lvl="1"/>
            <a:r>
              <a:rPr lang="en-US" dirty="0"/>
              <a:t>Using dashboards for every reporting need</a:t>
            </a:r>
          </a:p>
          <a:p>
            <a:pPr lvl="1"/>
            <a:r>
              <a:rPr lang="en-US" dirty="0"/>
              <a:t>Hiring data scientists until you build the basic capabilities</a:t>
            </a:r>
          </a:p>
          <a:p>
            <a:r>
              <a:rPr lang="en-US" dirty="0"/>
              <a:t>Postpone</a:t>
            </a:r>
          </a:p>
          <a:p>
            <a:pPr lvl="1"/>
            <a:r>
              <a:rPr lang="en-US" dirty="0"/>
              <a:t>Don’t tackle the advanced topics (big data, predictive modeling, data mining, machine learning, and business intelligence*) until you have mastered the basics</a:t>
            </a:r>
          </a:p>
        </p:txBody>
      </p:sp>
      <p:pic>
        <p:nvPicPr>
          <p:cNvPr id="11" name="Picture 10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3045F877-2D37-E882-63FF-BEA3A276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35" y="2342091"/>
            <a:ext cx="2743200" cy="2743200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C38E20-C155-5E3D-E168-7E5CFF733FED}"/>
              </a:ext>
            </a:extLst>
          </p:cNvPr>
          <p:cNvSpPr txBox="1"/>
          <p:nvPr/>
        </p:nvSpPr>
        <p:spPr>
          <a:xfrm>
            <a:off x="2819187" y="6467648"/>
            <a:ext cx="61395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*Suggested in the ATD capability model under Impacting Organizational Capability</a:t>
            </a:r>
          </a:p>
        </p:txBody>
      </p:sp>
    </p:spTree>
    <p:extLst>
      <p:ext uri="{BB962C8B-B14F-4D97-AF65-F5344CB8AC3E}">
        <p14:creationId xmlns:p14="http://schemas.microsoft.com/office/powerpoint/2010/main" val="310653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304800"/>
            <a:ext cx="10075084" cy="1316736"/>
          </a:xfrm>
        </p:spPr>
        <p:txBody>
          <a:bodyPr/>
          <a:lstStyle/>
          <a:p>
            <a:r>
              <a:rPr lang="en-US" dirty="0"/>
              <a:t>Breakout #5: Discussion 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Lessons Learned &amp; What Do We Need to Do Differently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4" y="1752600"/>
            <a:ext cx="6937950" cy="4419600"/>
          </a:xfrm>
        </p:spPr>
        <p:txBody>
          <a:bodyPr/>
          <a:lstStyle/>
          <a:p>
            <a:r>
              <a:rPr lang="en-US" dirty="0"/>
              <a:t>For the next 27 minutes, we will put you into your breakout groups to share take-aways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/>
              <a:t>What lessons learned would you add to Dave and Peggy’s list?</a:t>
            </a:r>
          </a:p>
          <a:p>
            <a:pPr lvl="1"/>
            <a:r>
              <a:rPr lang="en-US" dirty="0"/>
              <a:t>What should we do differently?</a:t>
            </a:r>
          </a:p>
          <a:p>
            <a:r>
              <a:rPr lang="en-US" dirty="0"/>
              <a:t>We will bring you back after 27 minutes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8B9E07E-C2D6-430B-B183-2B048C07072F}" type="datetime5">
              <a:rPr lang="en-US" noProof="0" smtClean="0"/>
              <a:pPr lvl="0"/>
              <a:t>1-Nov-22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/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4A5B6-A587-BD47-8B1E-DC3DA0554FCF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BC4006D8-339B-B9F5-929C-D51B92CD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27" y="1872921"/>
            <a:ext cx="4039801" cy="36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099E-8E45-4376-965D-B36A6D1F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DF561-08B0-47BC-ACB5-56C2B27D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2209800"/>
            <a:ext cx="5431368" cy="396239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E126DA-DD72-4743-B2FD-7146AC10A8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0800" y="2209800"/>
            <a:ext cx="5431368" cy="3962398"/>
          </a:xfrm>
        </p:spPr>
        <p:txBody>
          <a:bodyPr/>
          <a:lstStyle/>
          <a:p>
            <a:r>
              <a:rPr lang="en-US" dirty="0"/>
              <a:t>Dave Vance</a:t>
            </a:r>
          </a:p>
          <a:p>
            <a:pPr lvl="1"/>
            <a:r>
              <a:rPr lang="en-US" dirty="0">
                <a:hlinkClick r:id="rId2"/>
              </a:rPr>
              <a:t>dvance@centerfortalentreporting.org</a:t>
            </a:r>
            <a:endParaRPr lang="en-US" dirty="0"/>
          </a:p>
          <a:p>
            <a:pPr lvl="1"/>
            <a:r>
              <a:rPr lang="en-US" dirty="0"/>
              <a:t>Phone: 970-217-4692</a:t>
            </a:r>
          </a:p>
          <a:p>
            <a:r>
              <a:rPr lang="en-US" dirty="0"/>
              <a:t>Peggy Parskey</a:t>
            </a:r>
          </a:p>
          <a:p>
            <a:pPr lvl="1"/>
            <a:r>
              <a:rPr lang="en-US" dirty="0">
                <a:hlinkClick r:id="rId3"/>
              </a:rPr>
              <a:t>pparskey@centerfortalentreporting.org</a:t>
            </a:r>
            <a:endParaRPr lang="en-US" dirty="0"/>
          </a:p>
          <a:p>
            <a:pPr lvl="1"/>
            <a:r>
              <a:rPr lang="en-US" dirty="0"/>
              <a:t>Phone: 323-449-3371</a:t>
            </a:r>
          </a:p>
          <a:p>
            <a:pPr lvl="1"/>
            <a:endParaRPr lang="en-US" dirty="0"/>
          </a:p>
        </p:txBody>
      </p:sp>
      <p:pic>
        <p:nvPicPr>
          <p:cNvPr id="9" name="Picture 8" descr="Notebook and ballpen">
            <a:extLst>
              <a:ext uri="{FF2B5EF4-FFF2-40B4-BE49-F238E27FC236}">
                <a16:creationId xmlns:a16="http://schemas.microsoft.com/office/drawing/2014/main" id="{2E2EC103-B30E-41B2-BD85-00A18C0050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0" r="540"/>
          <a:stretch/>
        </p:blipFill>
        <p:spPr>
          <a:xfrm>
            <a:off x="698411" y="1447800"/>
            <a:ext cx="4142317" cy="4572000"/>
          </a:xfrm>
          <a:prstGeom prst="round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36CF04-6E86-4472-8855-503D49FAED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84632" y="381007"/>
            <a:ext cx="721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39A26-2E62-4332-8381-306FE67E17B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F3500D-6F21-47E8-B87F-0D9C02956D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64632" y="6423586"/>
            <a:ext cx="8072968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425497534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608</Words>
  <Application>Microsoft Office PowerPoint</Application>
  <PresentationFormat>Widescreen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</vt:lpstr>
      <vt:lpstr>Lucida Grande</vt:lpstr>
      <vt:lpstr>Times New Roman</vt:lpstr>
      <vt:lpstr>Wingdings</vt:lpstr>
      <vt:lpstr>Advantage</vt:lpstr>
      <vt:lpstr>1_Advantage</vt:lpstr>
      <vt:lpstr>Lessons Learned: Unfinished Business and Recommendations </vt:lpstr>
      <vt:lpstr>Levers of Change</vt:lpstr>
      <vt:lpstr>The Big Lessons</vt:lpstr>
      <vt:lpstr>Lessons Learned: the Good Stuff</vt:lpstr>
      <vt:lpstr>Recommendations</vt:lpstr>
      <vt:lpstr>Breakout #5: Discussion  Lessons Learned &amp; What Do We Need to Do Differently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State of TDRP</dc:title>
  <dc:creator>Margaret Parskey</dc:creator>
  <cp:lastModifiedBy>Margaret Parskey</cp:lastModifiedBy>
  <cp:revision>25</cp:revision>
  <dcterms:created xsi:type="dcterms:W3CDTF">2022-10-16T19:40:45Z</dcterms:created>
  <dcterms:modified xsi:type="dcterms:W3CDTF">2022-11-02T01:08:01Z</dcterms:modified>
</cp:coreProperties>
</file>