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9" r:id="rId2"/>
    <p:sldId id="566" r:id="rId3"/>
    <p:sldId id="559" r:id="rId4"/>
    <p:sldId id="561" r:id="rId5"/>
    <p:sldId id="562" r:id="rId6"/>
    <p:sldId id="564" r:id="rId7"/>
    <p:sldId id="565" r:id="rId8"/>
    <p:sldId id="5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57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65D6B-4B14-4748-876D-1E52C712FFEA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DF846-D022-4CD9-A6F1-5A011883D1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107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eople solving problem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4162" y="432449"/>
            <a:ext cx="5571439" cy="371429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23379" y="5207002"/>
            <a:ext cx="53848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First Last</a:t>
            </a:r>
          </a:p>
          <a:p>
            <a:r>
              <a:rPr lang="en-US" dirty="0"/>
              <a:t>2.6.12</a:t>
            </a:r>
            <a:endParaRPr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6768" y="228600"/>
            <a:ext cx="5647267" cy="4187952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1828800"/>
            <a:ext cx="4876800" cy="12954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839200" y="152400"/>
            <a:ext cx="203200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6200000">
            <a:off x="8864600" y="-558800"/>
            <a:ext cx="152400" cy="568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30" y="4738315"/>
            <a:ext cx="4002417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84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0" i="1" kern="1200" dirty="0">
                <a:solidFill>
                  <a:schemeClr val="bg2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92929">
                  <a:lumMod val="75000"/>
                  <a:lumOff val="2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69064" y="381001"/>
            <a:ext cx="812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27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33" y="304800"/>
            <a:ext cx="10075084" cy="1316736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633" y="1752600"/>
            <a:ext cx="11138897" cy="4419600"/>
          </a:xfrm>
        </p:spPr>
        <p:txBody>
          <a:bodyPr>
            <a:noAutofit/>
          </a:bodyPr>
          <a:lstStyle>
            <a:lvl1pPr marL="228600" indent="-228600">
              <a:buClr>
                <a:srgbClr val="ED1C29"/>
              </a:buClr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58729" y="642358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4632" y="6423585"/>
            <a:ext cx="8071104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3570" y="381003"/>
            <a:ext cx="70554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94A5B6-A587-BD47-8B1E-DC3DA0554FC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67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093570" y="381003"/>
            <a:ext cx="705546" cy="365125"/>
          </a:xfrm>
          <a:prstGeom prst="rect">
            <a:avLst/>
          </a:prstGeom>
        </p:spPr>
        <p:txBody>
          <a:bodyPr/>
          <a:lstStyle/>
          <a:p>
            <a:fld id="{A9839A26-2E62-4332-8381-306FE67E17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b="0"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64633" y="1828799"/>
            <a:ext cx="5431368" cy="4343399"/>
          </a:xfrm>
        </p:spPr>
        <p:txBody>
          <a:bodyPr/>
          <a:lstStyle>
            <a:lvl1pPr marL="171450" indent="-171450">
              <a:buClr>
                <a:srgbClr val="ED1C29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 sz="1800">
                <a:latin typeface="Arial" pitchFamily="34" charset="0"/>
                <a:cs typeface="Arial" pitchFamily="34" charset="0"/>
              </a:defRPr>
            </a:lvl2pPr>
            <a:lvl3pPr marL="514350" indent="-171450">
              <a:buClr>
                <a:srgbClr val="ED1C29"/>
              </a:buClr>
              <a:buFont typeface="Lucida Grande"/>
              <a:buChar char="-"/>
              <a:defRPr sz="1600">
                <a:latin typeface="Arial" pitchFamily="34" charset="0"/>
                <a:cs typeface="Arial" pitchFamily="34" charset="0"/>
              </a:defRPr>
            </a:lvl3pPr>
            <a:lvl4pPr marL="685800" indent="-171450">
              <a:buClr>
                <a:schemeClr val="tx2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400800" y="1828799"/>
            <a:ext cx="5431368" cy="4343399"/>
          </a:xfrm>
        </p:spPr>
        <p:txBody>
          <a:bodyPr/>
          <a:lstStyle>
            <a:lvl1pPr marL="171450" indent="-171450">
              <a:buClr>
                <a:srgbClr val="ED1C29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 sz="1800">
                <a:latin typeface="Arial" pitchFamily="34" charset="0"/>
                <a:cs typeface="Arial" pitchFamily="34" charset="0"/>
              </a:defRPr>
            </a:lvl2pPr>
            <a:lvl3pPr marL="514350" indent="-171450">
              <a:buClr>
                <a:srgbClr val="ED1C29"/>
              </a:buClr>
              <a:buFont typeface="Lucida Grande"/>
              <a:buChar char="-"/>
              <a:defRPr sz="1600">
                <a:latin typeface="Arial" pitchFamily="34" charset="0"/>
                <a:cs typeface="Arial" pitchFamily="34" charset="0"/>
              </a:defRPr>
            </a:lvl3pPr>
            <a:lvl4pPr marL="685800" indent="-171450">
              <a:buClr>
                <a:schemeClr val="tx2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33229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92929">
                  <a:lumMod val="75000"/>
                  <a:lumOff val="2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67690" y="381001"/>
            <a:ext cx="714173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205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BDBDBD"/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rgbClr val="F8F8F8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4634" y="282574"/>
            <a:ext cx="10075084" cy="13176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4634" y="1752600"/>
            <a:ext cx="11138897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64632" y="6324600"/>
            <a:ext cx="11143488" cy="0"/>
          </a:xfrm>
          <a:prstGeom prst="line">
            <a:avLst/>
          </a:prstGeom>
          <a:ln>
            <a:solidFill>
              <a:srgbClr val="ED1C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958729" y="64235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4632" y="6423586"/>
            <a:ext cx="8072968" cy="3666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500102-149F-F633-D9A9-D1CE81C9EE49}"/>
              </a:ext>
            </a:extLst>
          </p:cNvPr>
          <p:cNvSpPr/>
          <p:nvPr userDrawn="1"/>
        </p:nvSpPr>
        <p:spPr>
          <a:xfrm>
            <a:off x="11079480" y="282574"/>
            <a:ext cx="731520" cy="59436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6A7581-950B-1BEB-7796-905D0099835D}"/>
              </a:ext>
            </a:extLst>
          </p:cNvPr>
          <p:cNvSpPr/>
          <p:nvPr userDrawn="1"/>
        </p:nvSpPr>
        <p:spPr>
          <a:xfrm>
            <a:off x="10910049" y="282574"/>
            <a:ext cx="113555" cy="1371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CA3CC1A-70ED-17F9-AEF3-A74FE1764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32" y="381007"/>
            <a:ext cx="721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A9839A26-2E62-4332-8381-306FE67E17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78C07DF-5B26-5079-841C-FDE285F1578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079480" y="908237"/>
            <a:ext cx="731520" cy="73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8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i="1" kern="1200">
          <a:solidFill>
            <a:srgbClr val="ED1C29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rgbClr val="ED1C29"/>
        </a:buClr>
        <a:buSzPct val="100000"/>
        <a:buFont typeface="Arial"/>
        <a:buChar char="•"/>
        <a:defRPr sz="22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»"/>
        <a:defRPr sz="20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-"/>
        <a:defRPr sz="18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2"/>
        </a:buClr>
        <a:buSzPct val="50000"/>
        <a:buFont typeface="Wingdings" pitchFamily="2" charset="2"/>
        <a:buChar char=""/>
        <a:defRPr sz="1800" kern="1200" baseline="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782" y="919070"/>
            <a:ext cx="4953000" cy="2164307"/>
          </a:xfrm>
        </p:spPr>
        <p:txBody>
          <a:bodyPr>
            <a:noAutofit/>
          </a:bodyPr>
          <a:lstStyle/>
          <a:p>
            <a:r>
              <a:rPr lang="en-US" sz="5400" b="1" dirty="0"/>
              <a:t>Need for TDRP </a:t>
            </a:r>
            <a:br>
              <a:rPr lang="en-US" sz="5400" b="1" dirty="0"/>
            </a:br>
            <a:br>
              <a:rPr lang="en-US" sz="5400" b="1" dirty="0"/>
            </a:br>
            <a:br>
              <a:rPr lang="en-US" sz="2400" b="1" dirty="0"/>
            </a:br>
            <a:r>
              <a:rPr lang="en-US" b="1" dirty="0"/>
              <a:t>November 2, 2022</a:t>
            </a:r>
            <a:br>
              <a:rPr lang="en-US" sz="2400" b="1" dirty="0"/>
            </a:b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3124200"/>
            <a:ext cx="3657600" cy="685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2607977-51BF-BE5C-71BD-40A1CC20B4A3}"/>
              </a:ext>
            </a:extLst>
          </p:cNvPr>
          <p:cNvSpPr txBox="1">
            <a:spLocks/>
          </p:cNvSpPr>
          <p:nvPr/>
        </p:nvSpPr>
        <p:spPr>
          <a:xfrm>
            <a:off x="6211389" y="4656909"/>
            <a:ext cx="4787538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rgbClr val="ED1C29"/>
              </a:buClr>
              <a:buSzPct val="100000"/>
              <a:buFont typeface="Arial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00000"/>
              <a:buFont typeface="Lucida Grande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00000"/>
              <a:buFont typeface="Lucida Grande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D1C29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Dave Vance: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Executive Director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D1C29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Peggy Parskey: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Assistant Director</a:t>
            </a:r>
          </a:p>
        </p:txBody>
      </p:sp>
    </p:spTree>
    <p:extLst>
      <p:ext uri="{BB962C8B-B14F-4D97-AF65-F5344CB8AC3E}">
        <p14:creationId xmlns:p14="http://schemas.microsoft.com/office/powerpoint/2010/main" val="644394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143">
            <a:extLst>
              <a:ext uri="{FF2B5EF4-FFF2-40B4-BE49-F238E27FC236}">
                <a16:creationId xmlns:a16="http://schemas.microsoft.com/office/drawing/2014/main" id="{B65EC15E-48DF-D025-1B42-D1AA89FEC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for Talent Development Reporting Principles (TDRP)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52932681-E89B-B4C3-19DD-746DC493BFAA}"/>
              </a:ext>
            </a:extLst>
          </p:cNvPr>
          <p:cNvSpPr>
            <a:spLocks noChangeAspect="1"/>
          </p:cNvSpPr>
          <p:nvPr/>
        </p:nvSpPr>
        <p:spPr>
          <a:xfrm>
            <a:off x="4543627" y="1795733"/>
            <a:ext cx="914400" cy="914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>
              <a:latin typeface="calibri" charset="0"/>
            </a:endParaRPr>
          </a:p>
        </p:txBody>
      </p:sp>
      <p:sp>
        <p:nvSpPr>
          <p:cNvPr id="126" name="Freeform 98">
            <a:extLst>
              <a:ext uri="{FF2B5EF4-FFF2-40B4-BE49-F238E27FC236}">
                <a16:creationId xmlns:a16="http://schemas.microsoft.com/office/drawing/2014/main" id="{F8B98195-1218-9B63-7007-8CCA2C7125A0}"/>
              </a:ext>
            </a:extLst>
          </p:cNvPr>
          <p:cNvSpPr>
            <a:spLocks/>
          </p:cNvSpPr>
          <p:nvPr/>
        </p:nvSpPr>
        <p:spPr bwMode="auto">
          <a:xfrm>
            <a:off x="1801179" y="6319747"/>
            <a:ext cx="15378" cy="20504"/>
          </a:xfrm>
          <a:custGeom>
            <a:avLst/>
            <a:gdLst>
              <a:gd name="T0" fmla="*/ 2 w 2"/>
              <a:gd name="T1" fmla="*/ 0 h 2"/>
              <a:gd name="T2" fmla="*/ 0 w 2"/>
              <a:gd name="T3" fmla="*/ 2 h 2"/>
              <a:gd name="T4" fmla="*/ 2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2" y="0"/>
                </a:moveTo>
                <a:cubicBezTo>
                  <a:pt x="1" y="0"/>
                  <a:pt x="0" y="1"/>
                  <a:pt x="0" y="2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E7CE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endParaRPr lang="en-US" sz="1620" dirty="0"/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DFA1954A-1462-DE3E-2149-900F7A3A9B2A}"/>
              </a:ext>
            </a:extLst>
          </p:cNvPr>
          <p:cNvGrpSpPr/>
          <p:nvPr/>
        </p:nvGrpSpPr>
        <p:grpSpPr>
          <a:xfrm>
            <a:off x="217223" y="1895949"/>
            <a:ext cx="4013714" cy="4070099"/>
            <a:chOff x="217223" y="1895949"/>
            <a:chExt cx="4013714" cy="4070099"/>
          </a:xfrm>
        </p:grpSpPr>
        <p:sp>
          <p:nvSpPr>
            <p:cNvPr id="106" name="Freeform 62">
              <a:extLst>
                <a:ext uri="{FF2B5EF4-FFF2-40B4-BE49-F238E27FC236}">
                  <a16:creationId xmlns:a16="http://schemas.microsoft.com/office/drawing/2014/main" id="{4DD5E300-0A7B-E339-F99D-A90056BEE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01" y="4228311"/>
              <a:ext cx="1466056" cy="1363534"/>
            </a:xfrm>
            <a:custGeom>
              <a:avLst/>
              <a:gdLst>
                <a:gd name="T0" fmla="*/ 92 w 174"/>
                <a:gd name="T1" fmla="*/ 0 h 162"/>
                <a:gd name="T2" fmla="*/ 0 w 174"/>
                <a:gd name="T3" fmla="*/ 36 h 162"/>
                <a:gd name="T4" fmla="*/ 159 w 174"/>
                <a:gd name="T5" fmla="*/ 162 h 162"/>
                <a:gd name="T6" fmla="*/ 174 w 174"/>
                <a:gd name="T7" fmla="*/ 64 h 162"/>
                <a:gd name="T8" fmla="*/ 92 w 174"/>
                <a:gd name="T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62">
                  <a:moveTo>
                    <a:pt x="92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26" y="102"/>
                    <a:pt x="85" y="152"/>
                    <a:pt x="159" y="162"/>
                  </a:cubicBezTo>
                  <a:cubicBezTo>
                    <a:pt x="174" y="64"/>
                    <a:pt x="174" y="64"/>
                    <a:pt x="174" y="64"/>
                  </a:cubicBezTo>
                  <a:cubicBezTo>
                    <a:pt x="136" y="59"/>
                    <a:pt x="106" y="33"/>
                    <a:pt x="92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endParaRPr lang="en-US" sz="1620" dirty="0"/>
            </a:p>
          </p:txBody>
        </p:sp>
        <p:sp>
          <p:nvSpPr>
            <p:cNvPr id="107" name="Freeform 63">
              <a:extLst>
                <a:ext uri="{FF2B5EF4-FFF2-40B4-BE49-F238E27FC236}">
                  <a16:creationId xmlns:a16="http://schemas.microsoft.com/office/drawing/2014/main" id="{D67038A8-B07B-040F-08F3-9C571E5E2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23" y="2782759"/>
              <a:ext cx="1153366" cy="1788998"/>
            </a:xfrm>
            <a:custGeom>
              <a:avLst/>
              <a:gdLst>
                <a:gd name="T0" fmla="*/ 116 w 137"/>
                <a:gd name="T1" fmla="*/ 118 h 213"/>
                <a:gd name="T2" fmla="*/ 137 w 137"/>
                <a:gd name="T3" fmla="*/ 69 h 213"/>
                <a:gd name="T4" fmla="*/ 50 w 137"/>
                <a:gd name="T5" fmla="*/ 0 h 213"/>
                <a:gd name="T6" fmla="*/ 5 w 137"/>
                <a:gd name="T7" fmla="*/ 102 h 213"/>
                <a:gd name="T8" fmla="*/ 18 w 137"/>
                <a:gd name="T9" fmla="*/ 213 h 213"/>
                <a:gd name="T10" fmla="*/ 122 w 137"/>
                <a:gd name="T11" fmla="*/ 172 h 213"/>
                <a:gd name="T12" fmla="*/ 116 w 137"/>
                <a:gd name="T13" fmla="*/ 11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213">
                  <a:moveTo>
                    <a:pt x="116" y="118"/>
                  </a:moveTo>
                  <a:cubicBezTo>
                    <a:pt x="119" y="99"/>
                    <a:pt x="126" y="83"/>
                    <a:pt x="137" y="69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7" y="28"/>
                    <a:pt x="11" y="63"/>
                    <a:pt x="5" y="102"/>
                  </a:cubicBezTo>
                  <a:cubicBezTo>
                    <a:pt x="0" y="141"/>
                    <a:pt x="5" y="179"/>
                    <a:pt x="18" y="213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16" y="155"/>
                    <a:pt x="113" y="137"/>
                    <a:pt x="116" y="11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endParaRPr lang="en-US" sz="1620" dirty="0"/>
            </a:p>
          </p:txBody>
        </p:sp>
        <p:sp>
          <p:nvSpPr>
            <p:cNvPr id="108" name="Freeform 64">
              <a:extLst>
                <a:ext uri="{FF2B5EF4-FFF2-40B4-BE49-F238E27FC236}">
                  <a16:creationId xmlns:a16="http://schemas.microsoft.com/office/drawing/2014/main" id="{4588D287-275D-05ED-6E11-87DD4E9F5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44" y="1895949"/>
              <a:ext cx="1783873" cy="1466056"/>
            </a:xfrm>
            <a:custGeom>
              <a:avLst/>
              <a:gdLst>
                <a:gd name="T0" fmla="*/ 194 w 212"/>
                <a:gd name="T1" fmla="*/ 135 h 174"/>
                <a:gd name="T2" fmla="*/ 212 w 212"/>
                <a:gd name="T3" fmla="*/ 12 h 174"/>
                <a:gd name="T4" fmla="*/ 0 w 212"/>
                <a:gd name="T5" fmla="*/ 97 h 174"/>
                <a:gd name="T6" fmla="*/ 97 w 212"/>
                <a:gd name="T7" fmla="*/ 174 h 174"/>
                <a:gd name="T8" fmla="*/ 194 w 212"/>
                <a:gd name="T9" fmla="*/ 13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174">
                  <a:moveTo>
                    <a:pt x="194" y="135"/>
                  </a:moveTo>
                  <a:cubicBezTo>
                    <a:pt x="212" y="12"/>
                    <a:pt x="212" y="12"/>
                    <a:pt x="212" y="12"/>
                  </a:cubicBezTo>
                  <a:cubicBezTo>
                    <a:pt x="128" y="0"/>
                    <a:pt x="49" y="35"/>
                    <a:pt x="0" y="97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120" y="146"/>
                    <a:pt x="156" y="130"/>
                    <a:pt x="194" y="13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endParaRPr lang="en-US" sz="1620" dirty="0"/>
            </a:p>
          </p:txBody>
        </p:sp>
        <p:sp>
          <p:nvSpPr>
            <p:cNvPr id="109" name="Freeform 65">
              <a:extLst>
                <a:ext uri="{FF2B5EF4-FFF2-40B4-BE49-F238E27FC236}">
                  <a16:creationId xmlns:a16="http://schemas.microsoft.com/office/drawing/2014/main" id="{22B5AADE-A9D1-7397-0DCD-2E83F6535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61" y="1895949"/>
              <a:ext cx="1753116" cy="1681351"/>
            </a:xfrm>
            <a:custGeom>
              <a:avLst/>
              <a:gdLst>
                <a:gd name="T0" fmla="*/ 81 w 208"/>
                <a:gd name="T1" fmla="*/ 200 h 200"/>
                <a:gd name="T2" fmla="*/ 208 w 208"/>
                <a:gd name="T3" fmla="*/ 149 h 200"/>
                <a:gd name="T4" fmla="*/ 20 w 208"/>
                <a:gd name="T5" fmla="*/ 0 h 200"/>
                <a:gd name="T6" fmla="*/ 0 w 208"/>
                <a:gd name="T7" fmla="*/ 135 h 200"/>
                <a:gd name="T8" fmla="*/ 81 w 208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200">
                  <a:moveTo>
                    <a:pt x="81" y="200"/>
                  </a:moveTo>
                  <a:cubicBezTo>
                    <a:pt x="208" y="149"/>
                    <a:pt x="208" y="149"/>
                    <a:pt x="208" y="149"/>
                  </a:cubicBezTo>
                  <a:cubicBezTo>
                    <a:pt x="178" y="72"/>
                    <a:pt x="108" y="13"/>
                    <a:pt x="20" y="0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38" y="141"/>
                    <a:pt x="68" y="166"/>
                    <a:pt x="81" y="2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endParaRPr lang="en-US" sz="1620" dirty="0"/>
            </a:p>
          </p:txBody>
        </p:sp>
        <p:sp>
          <p:nvSpPr>
            <p:cNvPr id="110" name="Freeform 66">
              <a:extLst>
                <a:ext uri="{FF2B5EF4-FFF2-40B4-BE49-F238E27FC236}">
                  <a16:creationId xmlns:a16="http://schemas.microsoft.com/office/drawing/2014/main" id="{9A631BE9-D9EF-731F-DB30-E725B7C88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376" y="3115953"/>
              <a:ext cx="1486561" cy="2101688"/>
            </a:xfrm>
            <a:custGeom>
              <a:avLst/>
              <a:gdLst>
                <a:gd name="T0" fmla="*/ 154 w 176"/>
                <a:gd name="T1" fmla="*/ 0 h 250"/>
                <a:gd name="T2" fmla="*/ 15 w 176"/>
                <a:gd name="T3" fmla="*/ 55 h 250"/>
                <a:gd name="T4" fmla="*/ 22 w 176"/>
                <a:gd name="T5" fmla="*/ 108 h 250"/>
                <a:gd name="T6" fmla="*/ 0 w 176"/>
                <a:gd name="T7" fmla="*/ 158 h 250"/>
                <a:gd name="T8" fmla="*/ 117 w 176"/>
                <a:gd name="T9" fmla="*/ 250 h 250"/>
                <a:gd name="T10" fmla="*/ 169 w 176"/>
                <a:gd name="T11" fmla="*/ 130 h 250"/>
                <a:gd name="T12" fmla="*/ 154 w 176"/>
                <a:gd name="T1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250">
                  <a:moveTo>
                    <a:pt x="154" y="0"/>
                  </a:moveTo>
                  <a:cubicBezTo>
                    <a:pt x="15" y="55"/>
                    <a:pt x="15" y="55"/>
                    <a:pt x="15" y="55"/>
                  </a:cubicBezTo>
                  <a:cubicBezTo>
                    <a:pt x="22" y="71"/>
                    <a:pt x="25" y="89"/>
                    <a:pt x="22" y="108"/>
                  </a:cubicBezTo>
                  <a:cubicBezTo>
                    <a:pt x="19" y="127"/>
                    <a:pt x="11" y="144"/>
                    <a:pt x="0" y="158"/>
                  </a:cubicBezTo>
                  <a:cubicBezTo>
                    <a:pt x="117" y="250"/>
                    <a:pt x="117" y="250"/>
                    <a:pt x="117" y="250"/>
                  </a:cubicBezTo>
                  <a:cubicBezTo>
                    <a:pt x="144" y="216"/>
                    <a:pt x="163" y="175"/>
                    <a:pt x="169" y="130"/>
                  </a:cubicBezTo>
                  <a:cubicBezTo>
                    <a:pt x="176" y="84"/>
                    <a:pt x="170" y="40"/>
                    <a:pt x="15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endParaRPr lang="en-US" sz="1620" dirty="0"/>
            </a:p>
          </p:txBody>
        </p:sp>
        <p:sp>
          <p:nvSpPr>
            <p:cNvPr id="111" name="Freeform 77">
              <a:extLst>
                <a:ext uri="{FF2B5EF4-FFF2-40B4-BE49-F238E27FC236}">
                  <a16:creationId xmlns:a16="http://schemas.microsoft.com/office/drawing/2014/main" id="{ED16BC28-5769-F13E-EBF6-C6AEE9B2B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151" y="2967297"/>
              <a:ext cx="1988916" cy="2342614"/>
            </a:xfrm>
            <a:custGeom>
              <a:avLst/>
              <a:gdLst>
                <a:gd name="T0" fmla="*/ 118 w 236"/>
                <a:gd name="T1" fmla="*/ 0 h 279"/>
                <a:gd name="T2" fmla="*/ 2 w 236"/>
                <a:gd name="T3" fmla="*/ 103 h 279"/>
                <a:gd name="T4" fmla="*/ 2 w 236"/>
                <a:gd name="T5" fmla="*/ 103 h 279"/>
                <a:gd name="T6" fmla="*/ 2 w 236"/>
                <a:gd name="T7" fmla="*/ 106 h 279"/>
                <a:gd name="T8" fmla="*/ 23 w 236"/>
                <a:gd name="T9" fmla="*/ 184 h 279"/>
                <a:gd name="T10" fmla="*/ 24 w 236"/>
                <a:gd name="T11" fmla="*/ 185 h 279"/>
                <a:gd name="T12" fmla="*/ 34 w 236"/>
                <a:gd name="T13" fmla="*/ 196 h 279"/>
                <a:gd name="T14" fmla="*/ 76 w 236"/>
                <a:gd name="T15" fmla="*/ 272 h 279"/>
                <a:gd name="T16" fmla="*/ 86 w 236"/>
                <a:gd name="T17" fmla="*/ 279 h 279"/>
                <a:gd name="T18" fmla="*/ 150 w 236"/>
                <a:gd name="T19" fmla="*/ 279 h 279"/>
                <a:gd name="T20" fmla="*/ 160 w 236"/>
                <a:gd name="T21" fmla="*/ 272 h 279"/>
                <a:gd name="T22" fmla="*/ 202 w 236"/>
                <a:gd name="T23" fmla="*/ 196 h 279"/>
                <a:gd name="T24" fmla="*/ 212 w 236"/>
                <a:gd name="T25" fmla="*/ 185 h 279"/>
                <a:gd name="T26" fmla="*/ 213 w 236"/>
                <a:gd name="T27" fmla="*/ 184 h 279"/>
                <a:gd name="T28" fmla="*/ 234 w 236"/>
                <a:gd name="T29" fmla="*/ 106 h 279"/>
                <a:gd name="T30" fmla="*/ 234 w 236"/>
                <a:gd name="T31" fmla="*/ 103 h 279"/>
                <a:gd name="T32" fmla="*/ 234 w 236"/>
                <a:gd name="T33" fmla="*/ 103 h 279"/>
                <a:gd name="T34" fmla="*/ 118 w 236"/>
                <a:gd name="T35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279">
                  <a:moveTo>
                    <a:pt x="118" y="0"/>
                  </a:moveTo>
                  <a:cubicBezTo>
                    <a:pt x="58" y="0"/>
                    <a:pt x="9" y="44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0" y="134"/>
                    <a:pt x="7" y="161"/>
                    <a:pt x="23" y="184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5" y="186"/>
                    <a:pt x="31" y="193"/>
                    <a:pt x="34" y="196"/>
                  </a:cubicBezTo>
                  <a:cubicBezTo>
                    <a:pt x="46" y="212"/>
                    <a:pt x="67" y="241"/>
                    <a:pt x="76" y="272"/>
                  </a:cubicBezTo>
                  <a:cubicBezTo>
                    <a:pt x="77" y="276"/>
                    <a:pt x="82" y="279"/>
                    <a:pt x="86" y="279"/>
                  </a:cubicBezTo>
                  <a:cubicBezTo>
                    <a:pt x="150" y="279"/>
                    <a:pt x="150" y="279"/>
                    <a:pt x="150" y="279"/>
                  </a:cubicBezTo>
                  <a:cubicBezTo>
                    <a:pt x="155" y="279"/>
                    <a:pt x="159" y="276"/>
                    <a:pt x="160" y="272"/>
                  </a:cubicBezTo>
                  <a:cubicBezTo>
                    <a:pt x="169" y="241"/>
                    <a:pt x="190" y="212"/>
                    <a:pt x="202" y="196"/>
                  </a:cubicBezTo>
                  <a:cubicBezTo>
                    <a:pt x="206" y="193"/>
                    <a:pt x="211" y="186"/>
                    <a:pt x="212" y="185"/>
                  </a:cubicBezTo>
                  <a:cubicBezTo>
                    <a:pt x="213" y="184"/>
                    <a:pt x="213" y="184"/>
                    <a:pt x="213" y="184"/>
                  </a:cubicBezTo>
                  <a:cubicBezTo>
                    <a:pt x="229" y="161"/>
                    <a:pt x="236" y="134"/>
                    <a:pt x="234" y="106"/>
                  </a:cubicBezTo>
                  <a:cubicBezTo>
                    <a:pt x="234" y="103"/>
                    <a:pt x="234" y="103"/>
                    <a:pt x="234" y="103"/>
                  </a:cubicBezTo>
                  <a:cubicBezTo>
                    <a:pt x="234" y="103"/>
                    <a:pt x="234" y="103"/>
                    <a:pt x="234" y="103"/>
                  </a:cubicBezTo>
                  <a:cubicBezTo>
                    <a:pt x="227" y="44"/>
                    <a:pt x="178" y="0"/>
                    <a:pt x="118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endParaRPr lang="en-US" sz="1620" dirty="0"/>
            </a:p>
          </p:txBody>
        </p:sp>
        <p:sp>
          <p:nvSpPr>
            <p:cNvPr id="112" name="Freeform 78">
              <a:extLst>
                <a:ext uri="{FF2B5EF4-FFF2-40B4-BE49-F238E27FC236}">
                  <a16:creationId xmlns:a16="http://schemas.microsoft.com/office/drawing/2014/main" id="{58D10D71-2A67-BC96-82EE-252BEA203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782" y="2992928"/>
              <a:ext cx="1947907" cy="2291353"/>
            </a:xfrm>
            <a:custGeom>
              <a:avLst/>
              <a:gdLst>
                <a:gd name="T0" fmla="*/ 2 w 231"/>
                <a:gd name="T1" fmla="*/ 103 h 273"/>
                <a:gd name="T2" fmla="*/ 2 w 231"/>
                <a:gd name="T3" fmla="*/ 103 h 273"/>
                <a:gd name="T4" fmla="*/ 115 w 231"/>
                <a:gd name="T5" fmla="*/ 0 h 273"/>
                <a:gd name="T6" fmla="*/ 228 w 231"/>
                <a:gd name="T7" fmla="*/ 103 h 273"/>
                <a:gd name="T8" fmla="*/ 228 w 231"/>
                <a:gd name="T9" fmla="*/ 103 h 273"/>
                <a:gd name="T10" fmla="*/ 207 w 231"/>
                <a:gd name="T11" fmla="*/ 179 h 273"/>
                <a:gd name="T12" fmla="*/ 207 w 231"/>
                <a:gd name="T13" fmla="*/ 180 h 273"/>
                <a:gd name="T14" fmla="*/ 197 w 231"/>
                <a:gd name="T15" fmla="*/ 191 h 273"/>
                <a:gd name="T16" fmla="*/ 197 w 231"/>
                <a:gd name="T17" fmla="*/ 192 h 273"/>
                <a:gd name="T18" fmla="*/ 154 w 231"/>
                <a:gd name="T19" fmla="*/ 268 h 273"/>
                <a:gd name="T20" fmla="*/ 147 w 231"/>
                <a:gd name="T21" fmla="*/ 273 h 273"/>
                <a:gd name="T22" fmla="*/ 115 w 231"/>
                <a:gd name="T23" fmla="*/ 273 h 273"/>
                <a:gd name="T24" fmla="*/ 83 w 231"/>
                <a:gd name="T25" fmla="*/ 273 h 273"/>
                <a:gd name="T26" fmla="*/ 76 w 231"/>
                <a:gd name="T27" fmla="*/ 268 h 273"/>
                <a:gd name="T28" fmla="*/ 33 w 231"/>
                <a:gd name="T29" fmla="*/ 192 h 273"/>
                <a:gd name="T30" fmla="*/ 33 w 231"/>
                <a:gd name="T31" fmla="*/ 191 h 273"/>
                <a:gd name="T32" fmla="*/ 24 w 231"/>
                <a:gd name="T33" fmla="*/ 180 h 273"/>
                <a:gd name="T34" fmla="*/ 23 w 231"/>
                <a:gd name="T35" fmla="*/ 179 h 273"/>
                <a:gd name="T36" fmla="*/ 2 w 231"/>
                <a:gd name="T37" fmla="*/ 10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273">
                  <a:moveTo>
                    <a:pt x="2" y="103"/>
                  </a:moveTo>
                  <a:cubicBezTo>
                    <a:pt x="2" y="103"/>
                    <a:pt x="2" y="103"/>
                    <a:pt x="2" y="103"/>
                  </a:cubicBezTo>
                  <a:cubicBezTo>
                    <a:pt x="7" y="45"/>
                    <a:pt x="56" y="0"/>
                    <a:pt x="115" y="0"/>
                  </a:cubicBezTo>
                  <a:cubicBezTo>
                    <a:pt x="174" y="0"/>
                    <a:pt x="223" y="45"/>
                    <a:pt x="228" y="103"/>
                  </a:cubicBezTo>
                  <a:cubicBezTo>
                    <a:pt x="228" y="103"/>
                    <a:pt x="228" y="103"/>
                    <a:pt x="228" y="103"/>
                  </a:cubicBezTo>
                  <a:cubicBezTo>
                    <a:pt x="231" y="131"/>
                    <a:pt x="222" y="158"/>
                    <a:pt x="207" y="179"/>
                  </a:cubicBezTo>
                  <a:cubicBezTo>
                    <a:pt x="207" y="180"/>
                    <a:pt x="207" y="180"/>
                    <a:pt x="207" y="180"/>
                  </a:cubicBezTo>
                  <a:cubicBezTo>
                    <a:pt x="205" y="182"/>
                    <a:pt x="200" y="188"/>
                    <a:pt x="197" y="191"/>
                  </a:cubicBezTo>
                  <a:cubicBezTo>
                    <a:pt x="197" y="192"/>
                    <a:pt x="197" y="192"/>
                    <a:pt x="197" y="192"/>
                  </a:cubicBezTo>
                  <a:cubicBezTo>
                    <a:pt x="184" y="208"/>
                    <a:pt x="163" y="237"/>
                    <a:pt x="154" y="268"/>
                  </a:cubicBezTo>
                  <a:cubicBezTo>
                    <a:pt x="153" y="271"/>
                    <a:pt x="150" y="273"/>
                    <a:pt x="147" y="273"/>
                  </a:cubicBezTo>
                  <a:cubicBezTo>
                    <a:pt x="115" y="273"/>
                    <a:pt x="115" y="273"/>
                    <a:pt x="115" y="273"/>
                  </a:cubicBezTo>
                  <a:cubicBezTo>
                    <a:pt x="83" y="273"/>
                    <a:pt x="83" y="273"/>
                    <a:pt x="83" y="273"/>
                  </a:cubicBezTo>
                  <a:cubicBezTo>
                    <a:pt x="80" y="273"/>
                    <a:pt x="77" y="271"/>
                    <a:pt x="76" y="268"/>
                  </a:cubicBezTo>
                  <a:cubicBezTo>
                    <a:pt x="67" y="237"/>
                    <a:pt x="46" y="208"/>
                    <a:pt x="33" y="192"/>
                  </a:cubicBezTo>
                  <a:cubicBezTo>
                    <a:pt x="33" y="191"/>
                    <a:pt x="33" y="191"/>
                    <a:pt x="33" y="191"/>
                  </a:cubicBezTo>
                  <a:cubicBezTo>
                    <a:pt x="30" y="188"/>
                    <a:pt x="25" y="182"/>
                    <a:pt x="24" y="180"/>
                  </a:cubicBezTo>
                  <a:cubicBezTo>
                    <a:pt x="23" y="179"/>
                    <a:pt x="23" y="179"/>
                    <a:pt x="23" y="179"/>
                  </a:cubicBezTo>
                  <a:cubicBezTo>
                    <a:pt x="8" y="158"/>
                    <a:pt x="0" y="131"/>
                    <a:pt x="2" y="1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endParaRPr lang="en-US" sz="1620" dirty="0"/>
            </a:p>
          </p:txBody>
        </p:sp>
        <p:sp>
          <p:nvSpPr>
            <p:cNvPr id="113" name="Rectangle 80">
              <a:extLst>
                <a:ext uri="{FF2B5EF4-FFF2-40B4-BE49-F238E27FC236}">
                  <a16:creationId xmlns:a16="http://schemas.microsoft.com/office/drawing/2014/main" id="{85FAE498-0660-7188-F01B-CFB0E5F38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9162" y="5309911"/>
              <a:ext cx="692020" cy="11277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endParaRPr lang="en-US" sz="1620" dirty="0"/>
            </a:p>
          </p:txBody>
        </p:sp>
        <p:sp>
          <p:nvSpPr>
            <p:cNvPr id="114" name="Freeform 81">
              <a:extLst>
                <a:ext uri="{FF2B5EF4-FFF2-40B4-BE49-F238E27FC236}">
                  <a16:creationId xmlns:a16="http://schemas.microsoft.com/office/drawing/2014/main" id="{86C4B267-CEB3-67AA-B822-5C7DEB8BF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4288" y="5422685"/>
              <a:ext cx="676641" cy="92269"/>
            </a:xfrm>
            <a:custGeom>
              <a:avLst/>
              <a:gdLst>
                <a:gd name="T0" fmla="*/ 0 w 80"/>
                <a:gd name="T1" fmla="*/ 11 h 11"/>
                <a:gd name="T2" fmla="*/ 2 w 80"/>
                <a:gd name="T3" fmla="*/ 5 h 11"/>
                <a:gd name="T4" fmla="*/ 0 w 80"/>
                <a:gd name="T5" fmla="*/ 0 h 11"/>
                <a:gd name="T6" fmla="*/ 80 w 80"/>
                <a:gd name="T7" fmla="*/ 0 h 11"/>
                <a:gd name="T8" fmla="*/ 79 w 80"/>
                <a:gd name="T9" fmla="*/ 5 h 11"/>
                <a:gd name="T10" fmla="*/ 80 w 80"/>
                <a:gd name="T11" fmla="*/ 11 h 11"/>
                <a:gd name="T12" fmla="*/ 0 w 80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1">
                  <a:moveTo>
                    <a:pt x="0" y="11"/>
                  </a:moveTo>
                  <a:cubicBezTo>
                    <a:pt x="1" y="9"/>
                    <a:pt x="2" y="7"/>
                    <a:pt x="2" y="5"/>
                  </a:cubicBezTo>
                  <a:cubicBezTo>
                    <a:pt x="2" y="3"/>
                    <a:pt x="1" y="1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9" y="1"/>
                    <a:pt x="79" y="3"/>
                    <a:pt x="79" y="5"/>
                  </a:cubicBezTo>
                  <a:cubicBezTo>
                    <a:pt x="79" y="7"/>
                    <a:pt x="79" y="9"/>
                    <a:pt x="80" y="11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endParaRPr lang="en-US" sz="1620" dirty="0"/>
            </a:p>
          </p:txBody>
        </p:sp>
        <p:sp>
          <p:nvSpPr>
            <p:cNvPr id="115" name="Rectangle 82">
              <a:extLst>
                <a:ext uri="{FF2B5EF4-FFF2-40B4-BE49-F238E27FC236}">
                  <a16:creationId xmlns:a16="http://schemas.microsoft.com/office/drawing/2014/main" id="{E34D2F0D-9ABA-95B7-7A5D-BCDEB1E48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9162" y="5514954"/>
              <a:ext cx="692020" cy="9739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endParaRPr lang="en-US" sz="1620" dirty="0"/>
            </a:p>
          </p:txBody>
        </p:sp>
        <p:sp>
          <p:nvSpPr>
            <p:cNvPr id="116" name="Freeform 83">
              <a:extLst>
                <a:ext uri="{FF2B5EF4-FFF2-40B4-BE49-F238E27FC236}">
                  <a16:creationId xmlns:a16="http://schemas.microsoft.com/office/drawing/2014/main" id="{920FA10F-C8BB-F79E-63A4-4AD88EB5F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4288" y="5612349"/>
              <a:ext cx="676641" cy="92269"/>
            </a:xfrm>
            <a:custGeom>
              <a:avLst/>
              <a:gdLst>
                <a:gd name="T0" fmla="*/ 0 w 80"/>
                <a:gd name="T1" fmla="*/ 11 h 11"/>
                <a:gd name="T2" fmla="*/ 2 w 80"/>
                <a:gd name="T3" fmla="*/ 6 h 11"/>
                <a:gd name="T4" fmla="*/ 0 w 80"/>
                <a:gd name="T5" fmla="*/ 0 h 11"/>
                <a:gd name="T6" fmla="*/ 80 w 80"/>
                <a:gd name="T7" fmla="*/ 0 h 11"/>
                <a:gd name="T8" fmla="*/ 79 w 80"/>
                <a:gd name="T9" fmla="*/ 6 h 11"/>
                <a:gd name="T10" fmla="*/ 80 w 80"/>
                <a:gd name="T11" fmla="*/ 11 h 11"/>
                <a:gd name="T12" fmla="*/ 0 w 80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1">
                  <a:moveTo>
                    <a:pt x="0" y="11"/>
                  </a:moveTo>
                  <a:cubicBezTo>
                    <a:pt x="1" y="10"/>
                    <a:pt x="2" y="8"/>
                    <a:pt x="2" y="6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9" y="2"/>
                    <a:pt x="79" y="4"/>
                    <a:pt x="79" y="6"/>
                  </a:cubicBezTo>
                  <a:cubicBezTo>
                    <a:pt x="79" y="8"/>
                    <a:pt x="79" y="10"/>
                    <a:pt x="80" y="11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endParaRPr lang="en-US" sz="1620" dirty="0"/>
            </a:p>
          </p:txBody>
        </p:sp>
        <p:sp>
          <p:nvSpPr>
            <p:cNvPr id="117" name="Freeform 84">
              <a:extLst>
                <a:ext uri="{FF2B5EF4-FFF2-40B4-BE49-F238E27FC236}">
                  <a16:creationId xmlns:a16="http://schemas.microsoft.com/office/drawing/2014/main" id="{00F756BC-50F4-90F7-7FCA-105DCA5F2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162" y="5802014"/>
              <a:ext cx="692020" cy="164034"/>
            </a:xfrm>
            <a:custGeom>
              <a:avLst/>
              <a:gdLst>
                <a:gd name="T0" fmla="*/ 0 w 82"/>
                <a:gd name="T1" fmla="*/ 0 h 20"/>
                <a:gd name="T2" fmla="*/ 41 w 82"/>
                <a:gd name="T3" fmla="*/ 2 h 20"/>
                <a:gd name="T4" fmla="*/ 82 w 82"/>
                <a:gd name="T5" fmla="*/ 0 h 20"/>
                <a:gd name="T6" fmla="*/ 82 w 82"/>
                <a:gd name="T7" fmla="*/ 0 h 20"/>
                <a:gd name="T8" fmla="*/ 55 w 82"/>
                <a:gd name="T9" fmla="*/ 20 h 20"/>
                <a:gd name="T10" fmla="*/ 27 w 82"/>
                <a:gd name="T11" fmla="*/ 20 h 20"/>
                <a:gd name="T12" fmla="*/ 0 w 82"/>
                <a:gd name="T13" fmla="*/ 0 h 20"/>
                <a:gd name="T14" fmla="*/ 0 w 82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20">
                  <a:moveTo>
                    <a:pt x="0" y="0"/>
                  </a:moveTo>
                  <a:cubicBezTo>
                    <a:pt x="8" y="6"/>
                    <a:pt x="25" y="2"/>
                    <a:pt x="41" y="2"/>
                  </a:cubicBezTo>
                  <a:cubicBezTo>
                    <a:pt x="57" y="2"/>
                    <a:pt x="75" y="6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69" y="12"/>
                    <a:pt x="61" y="17"/>
                    <a:pt x="55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1" y="17"/>
                    <a:pt x="13" y="1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endParaRPr lang="en-US" sz="1620" dirty="0"/>
            </a:p>
          </p:txBody>
        </p:sp>
        <p:sp>
          <p:nvSpPr>
            <p:cNvPr id="118" name="Freeform 85">
              <a:extLst>
                <a:ext uri="{FF2B5EF4-FFF2-40B4-BE49-F238E27FC236}">
                  <a16:creationId xmlns:a16="http://schemas.microsoft.com/office/drawing/2014/main" id="{51083D38-340C-60E0-DE0C-CA1C2333C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162" y="5704618"/>
              <a:ext cx="692020" cy="143530"/>
            </a:xfrm>
            <a:custGeom>
              <a:avLst/>
              <a:gdLst>
                <a:gd name="T0" fmla="*/ 82 w 82"/>
                <a:gd name="T1" fmla="*/ 0 h 17"/>
                <a:gd name="T2" fmla="*/ 82 w 82"/>
                <a:gd name="T3" fmla="*/ 11 h 17"/>
                <a:gd name="T4" fmla="*/ 82 w 82"/>
                <a:gd name="T5" fmla="*/ 11 h 17"/>
                <a:gd name="T6" fmla="*/ 41 w 82"/>
                <a:gd name="T7" fmla="*/ 17 h 17"/>
                <a:gd name="T8" fmla="*/ 0 w 82"/>
                <a:gd name="T9" fmla="*/ 11 h 17"/>
                <a:gd name="T10" fmla="*/ 0 w 82"/>
                <a:gd name="T11" fmla="*/ 11 h 17"/>
                <a:gd name="T12" fmla="*/ 0 w 82"/>
                <a:gd name="T13" fmla="*/ 0 h 17"/>
                <a:gd name="T14" fmla="*/ 82 w 82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7">
                  <a:moveTo>
                    <a:pt x="82" y="0"/>
                  </a:moveTo>
                  <a:cubicBezTo>
                    <a:pt x="82" y="11"/>
                    <a:pt x="82" y="11"/>
                    <a:pt x="82" y="11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1" y="14"/>
                    <a:pt x="63" y="17"/>
                    <a:pt x="41" y="17"/>
                  </a:cubicBezTo>
                  <a:cubicBezTo>
                    <a:pt x="19" y="17"/>
                    <a:pt x="1" y="14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2" y="0"/>
                    <a:pt x="82" y="0"/>
                    <a:pt x="82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endParaRPr lang="en-US" sz="1620" dirty="0"/>
            </a:p>
          </p:txBody>
        </p:sp>
        <p:sp>
          <p:nvSpPr>
            <p:cNvPr id="119" name="Freeform 86">
              <a:extLst>
                <a:ext uri="{FF2B5EF4-FFF2-40B4-BE49-F238E27FC236}">
                  <a16:creationId xmlns:a16="http://schemas.microsoft.com/office/drawing/2014/main" id="{48D8A91C-C440-6D20-8C39-400D7FBABE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93532" y="4084781"/>
              <a:ext cx="738154" cy="1209752"/>
            </a:xfrm>
            <a:custGeom>
              <a:avLst/>
              <a:gdLst>
                <a:gd name="T0" fmla="*/ 1 w 88"/>
                <a:gd name="T1" fmla="*/ 3 h 144"/>
                <a:gd name="T2" fmla="*/ 26 w 88"/>
                <a:gd name="T3" fmla="*/ 69 h 144"/>
                <a:gd name="T4" fmla="*/ 26 w 88"/>
                <a:gd name="T5" fmla="*/ 144 h 144"/>
                <a:gd name="T6" fmla="*/ 26 w 88"/>
                <a:gd name="T7" fmla="*/ 144 h 144"/>
                <a:gd name="T8" fmla="*/ 30 w 88"/>
                <a:gd name="T9" fmla="*/ 144 h 144"/>
                <a:gd name="T10" fmla="*/ 30 w 88"/>
                <a:gd name="T11" fmla="*/ 144 h 144"/>
                <a:gd name="T12" fmla="*/ 30 w 88"/>
                <a:gd name="T13" fmla="*/ 88 h 144"/>
                <a:gd name="T14" fmla="*/ 58 w 88"/>
                <a:gd name="T15" fmla="*/ 88 h 144"/>
                <a:gd name="T16" fmla="*/ 58 w 88"/>
                <a:gd name="T17" fmla="*/ 144 h 144"/>
                <a:gd name="T18" fmla="*/ 58 w 88"/>
                <a:gd name="T19" fmla="*/ 144 h 144"/>
                <a:gd name="T20" fmla="*/ 62 w 88"/>
                <a:gd name="T21" fmla="*/ 144 h 144"/>
                <a:gd name="T22" fmla="*/ 62 w 88"/>
                <a:gd name="T23" fmla="*/ 144 h 144"/>
                <a:gd name="T24" fmla="*/ 62 w 88"/>
                <a:gd name="T25" fmla="*/ 69 h 144"/>
                <a:gd name="T26" fmla="*/ 88 w 88"/>
                <a:gd name="T27" fmla="*/ 3 h 144"/>
                <a:gd name="T28" fmla="*/ 88 w 88"/>
                <a:gd name="T29" fmla="*/ 1 h 144"/>
                <a:gd name="T30" fmla="*/ 86 w 88"/>
                <a:gd name="T31" fmla="*/ 0 h 144"/>
                <a:gd name="T32" fmla="*/ 86 w 88"/>
                <a:gd name="T33" fmla="*/ 0 h 144"/>
                <a:gd name="T34" fmla="*/ 86 w 88"/>
                <a:gd name="T35" fmla="*/ 0 h 144"/>
                <a:gd name="T36" fmla="*/ 86 w 88"/>
                <a:gd name="T37" fmla="*/ 0 h 144"/>
                <a:gd name="T38" fmla="*/ 44 w 88"/>
                <a:gd name="T39" fmla="*/ 11 h 144"/>
                <a:gd name="T40" fmla="*/ 83 w 88"/>
                <a:gd name="T41" fmla="*/ 4 h 144"/>
                <a:gd name="T42" fmla="*/ 59 w 88"/>
                <a:gd name="T43" fmla="*/ 68 h 144"/>
                <a:gd name="T44" fmla="*/ 59 w 88"/>
                <a:gd name="T45" fmla="*/ 68 h 144"/>
                <a:gd name="T46" fmla="*/ 58 w 88"/>
                <a:gd name="T47" fmla="*/ 68 h 144"/>
                <a:gd name="T48" fmla="*/ 58 w 88"/>
                <a:gd name="T49" fmla="*/ 84 h 144"/>
                <a:gd name="T50" fmla="*/ 49 w 88"/>
                <a:gd name="T51" fmla="*/ 84 h 144"/>
                <a:gd name="T52" fmla="*/ 49 w 88"/>
                <a:gd name="T53" fmla="*/ 41 h 144"/>
                <a:gd name="T54" fmla="*/ 55 w 88"/>
                <a:gd name="T55" fmla="*/ 41 h 144"/>
                <a:gd name="T56" fmla="*/ 57 w 88"/>
                <a:gd name="T57" fmla="*/ 38 h 144"/>
                <a:gd name="T58" fmla="*/ 55 w 88"/>
                <a:gd name="T59" fmla="*/ 36 h 144"/>
                <a:gd name="T60" fmla="*/ 33 w 88"/>
                <a:gd name="T61" fmla="*/ 36 h 144"/>
                <a:gd name="T62" fmla="*/ 31 w 88"/>
                <a:gd name="T63" fmla="*/ 38 h 144"/>
                <a:gd name="T64" fmla="*/ 33 w 88"/>
                <a:gd name="T65" fmla="*/ 41 h 144"/>
                <a:gd name="T66" fmla="*/ 39 w 88"/>
                <a:gd name="T67" fmla="*/ 41 h 144"/>
                <a:gd name="T68" fmla="*/ 39 w 88"/>
                <a:gd name="T69" fmla="*/ 84 h 144"/>
                <a:gd name="T70" fmla="*/ 30 w 88"/>
                <a:gd name="T71" fmla="*/ 84 h 144"/>
                <a:gd name="T72" fmla="*/ 30 w 88"/>
                <a:gd name="T73" fmla="*/ 68 h 144"/>
                <a:gd name="T74" fmla="*/ 30 w 88"/>
                <a:gd name="T75" fmla="*/ 68 h 144"/>
                <a:gd name="T76" fmla="*/ 30 w 88"/>
                <a:gd name="T77" fmla="*/ 68 h 144"/>
                <a:gd name="T78" fmla="*/ 30 w 88"/>
                <a:gd name="T79" fmla="*/ 68 h 144"/>
                <a:gd name="T80" fmla="*/ 30 w 88"/>
                <a:gd name="T81" fmla="*/ 68 h 144"/>
                <a:gd name="T82" fmla="*/ 5 w 88"/>
                <a:gd name="T83" fmla="*/ 4 h 144"/>
                <a:gd name="T84" fmla="*/ 44 w 88"/>
                <a:gd name="T85" fmla="*/ 11 h 144"/>
                <a:gd name="T86" fmla="*/ 3 w 88"/>
                <a:gd name="T87" fmla="*/ 0 h 144"/>
                <a:gd name="T88" fmla="*/ 2 w 88"/>
                <a:gd name="T89" fmla="*/ 0 h 144"/>
                <a:gd name="T90" fmla="*/ 2 w 88"/>
                <a:gd name="T91" fmla="*/ 0 h 144"/>
                <a:gd name="T92" fmla="*/ 2 w 88"/>
                <a:gd name="T93" fmla="*/ 0 h 144"/>
                <a:gd name="T94" fmla="*/ 2 w 88"/>
                <a:gd name="T95" fmla="*/ 0 h 144"/>
                <a:gd name="T96" fmla="*/ 0 w 88"/>
                <a:gd name="T97" fmla="*/ 1 h 144"/>
                <a:gd name="T98" fmla="*/ 1 w 88"/>
                <a:gd name="T99" fmla="*/ 3 h 144"/>
                <a:gd name="T100" fmla="*/ 41 w 88"/>
                <a:gd name="T101" fmla="*/ 41 h 144"/>
                <a:gd name="T102" fmla="*/ 47 w 88"/>
                <a:gd name="T103" fmla="*/ 41 h 144"/>
                <a:gd name="T104" fmla="*/ 47 w 88"/>
                <a:gd name="T105" fmla="*/ 84 h 144"/>
                <a:gd name="T106" fmla="*/ 41 w 88"/>
                <a:gd name="T107" fmla="*/ 84 h 144"/>
                <a:gd name="T108" fmla="*/ 41 w 88"/>
                <a:gd name="T109" fmla="*/ 4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8" h="144">
                  <a:moveTo>
                    <a:pt x="1" y="3"/>
                  </a:moveTo>
                  <a:cubicBezTo>
                    <a:pt x="26" y="69"/>
                    <a:pt x="26" y="69"/>
                    <a:pt x="26" y="69"/>
                  </a:cubicBezTo>
                  <a:cubicBezTo>
                    <a:pt x="26" y="144"/>
                    <a:pt x="26" y="144"/>
                    <a:pt x="26" y="144"/>
                  </a:cubicBezTo>
                  <a:cubicBezTo>
                    <a:pt x="26" y="144"/>
                    <a:pt x="26" y="144"/>
                    <a:pt x="26" y="144"/>
                  </a:cubicBezTo>
                  <a:cubicBezTo>
                    <a:pt x="30" y="144"/>
                    <a:pt x="30" y="144"/>
                    <a:pt x="30" y="144"/>
                  </a:cubicBezTo>
                  <a:cubicBezTo>
                    <a:pt x="30" y="144"/>
                    <a:pt x="30" y="144"/>
                    <a:pt x="30" y="144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58" y="144"/>
                    <a:pt x="58" y="144"/>
                    <a:pt x="58" y="144"/>
                  </a:cubicBezTo>
                  <a:cubicBezTo>
                    <a:pt x="58" y="144"/>
                    <a:pt x="58" y="144"/>
                    <a:pt x="58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8" y="2"/>
                    <a:pt x="88" y="2"/>
                    <a:pt x="88" y="1"/>
                  </a:cubicBezTo>
                  <a:cubicBezTo>
                    <a:pt x="88" y="0"/>
                    <a:pt x="87" y="0"/>
                    <a:pt x="86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6" y="41"/>
                    <a:pt x="57" y="39"/>
                    <a:pt x="57" y="38"/>
                  </a:cubicBezTo>
                  <a:cubicBezTo>
                    <a:pt x="57" y="37"/>
                    <a:pt x="56" y="36"/>
                    <a:pt x="55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2" y="36"/>
                    <a:pt x="31" y="37"/>
                    <a:pt x="31" y="38"/>
                  </a:cubicBezTo>
                  <a:cubicBezTo>
                    <a:pt x="31" y="39"/>
                    <a:pt x="32" y="41"/>
                    <a:pt x="33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lose/>
                  <a:moveTo>
                    <a:pt x="41" y="41"/>
                  </a:moveTo>
                  <a:cubicBezTo>
                    <a:pt x="47" y="41"/>
                    <a:pt x="47" y="41"/>
                    <a:pt x="47" y="41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1" y="84"/>
                    <a:pt x="41" y="84"/>
                    <a:pt x="41" y="84"/>
                  </a:cubicBezTo>
                  <a:lnTo>
                    <a:pt x="41" y="41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endParaRPr lang="en-US" sz="1620" dirty="0"/>
            </a:p>
          </p:txBody>
        </p:sp>
        <p:sp>
          <p:nvSpPr>
            <p:cNvPr id="124" name="Freeform 95">
              <a:extLst>
                <a:ext uri="{FF2B5EF4-FFF2-40B4-BE49-F238E27FC236}">
                  <a16:creationId xmlns:a16="http://schemas.microsoft.com/office/drawing/2014/main" id="{BAEBF77D-8F7D-EDB5-AB40-D6B8662E18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6391" y="5832770"/>
              <a:ext cx="82017" cy="128152"/>
            </a:xfrm>
            <a:custGeom>
              <a:avLst/>
              <a:gdLst>
                <a:gd name="T0" fmla="*/ 4 w 10"/>
                <a:gd name="T1" fmla="*/ 11 h 15"/>
                <a:gd name="T2" fmla="*/ 4 w 10"/>
                <a:gd name="T3" fmla="*/ 11 h 15"/>
                <a:gd name="T4" fmla="*/ 4 w 10"/>
                <a:gd name="T5" fmla="*/ 11 h 15"/>
                <a:gd name="T6" fmla="*/ 0 w 10"/>
                <a:gd name="T7" fmla="*/ 15 h 15"/>
                <a:gd name="T8" fmla="*/ 1 w 10"/>
                <a:gd name="T9" fmla="*/ 14 h 15"/>
                <a:gd name="T10" fmla="*/ 4 w 10"/>
                <a:gd name="T11" fmla="*/ 11 h 15"/>
                <a:gd name="T12" fmla="*/ 10 w 10"/>
                <a:gd name="T13" fmla="*/ 0 h 15"/>
                <a:gd name="T14" fmla="*/ 10 w 10"/>
                <a:gd name="T15" fmla="*/ 0 h 15"/>
                <a:gd name="T16" fmla="*/ 10 w 10"/>
                <a:gd name="T17" fmla="*/ 0 h 15"/>
                <a:gd name="T18" fmla="*/ 10 w 10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5">
                  <a:moveTo>
                    <a:pt x="4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2" y="13"/>
                    <a:pt x="3" y="12"/>
                    <a:pt x="4" y="11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BEB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endParaRPr lang="en-US" sz="1620" dirty="0"/>
            </a:p>
          </p:txBody>
        </p:sp>
        <p:sp>
          <p:nvSpPr>
            <p:cNvPr id="125" name="Freeform 96">
              <a:extLst>
                <a:ext uri="{FF2B5EF4-FFF2-40B4-BE49-F238E27FC236}">
                  <a16:creationId xmlns:a16="http://schemas.microsoft.com/office/drawing/2014/main" id="{C7EC399D-2FA6-1F0C-7B13-9BD921D34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408" y="5730249"/>
              <a:ext cx="10252" cy="102521"/>
            </a:xfrm>
            <a:custGeom>
              <a:avLst/>
              <a:gdLst>
                <a:gd name="T0" fmla="*/ 0 w 1"/>
                <a:gd name="T1" fmla="*/ 0 h 12"/>
                <a:gd name="T2" fmla="*/ 1 w 1"/>
                <a:gd name="T3" fmla="*/ 6 h 12"/>
                <a:gd name="T4" fmla="*/ 0 w 1"/>
                <a:gd name="T5" fmla="*/ 12 h 12"/>
                <a:gd name="T6" fmla="*/ 0 w 1"/>
                <a:gd name="T7" fmla="*/ 12 h 12"/>
                <a:gd name="T8" fmla="*/ 0 w 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2">
                  <a:moveTo>
                    <a:pt x="0" y="0"/>
                  </a:moveTo>
                  <a:cubicBezTo>
                    <a:pt x="0" y="2"/>
                    <a:pt x="1" y="4"/>
                    <a:pt x="1" y="6"/>
                  </a:cubicBezTo>
                  <a:cubicBezTo>
                    <a:pt x="1" y="8"/>
                    <a:pt x="0" y="10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7"/>
                    <a:pt x="1" y="3"/>
                    <a:pt x="0" y="0"/>
                  </a:cubicBezTo>
                </a:path>
              </a:pathLst>
            </a:custGeom>
            <a:solidFill>
              <a:srgbClr val="908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endParaRPr lang="en-US" sz="1620" dirty="0"/>
            </a:p>
          </p:txBody>
        </p:sp>
        <p:sp>
          <p:nvSpPr>
            <p:cNvPr id="127" name="Freeform 99">
              <a:extLst>
                <a:ext uri="{FF2B5EF4-FFF2-40B4-BE49-F238E27FC236}">
                  <a16:creationId xmlns:a16="http://schemas.microsoft.com/office/drawing/2014/main" id="{F5FC5F46-F363-D933-CB40-5AD0D3C81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3282" y="5725123"/>
              <a:ext cx="5126" cy="30756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1 w 1"/>
                <a:gd name="T5" fmla="*/ 4 h 4"/>
                <a:gd name="T6" fmla="*/ 0 w 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1" y="3"/>
                    <a:pt x="1" y="1"/>
                    <a:pt x="0" y="0"/>
                  </a:cubicBezTo>
                </a:path>
              </a:pathLst>
            </a:custGeom>
            <a:solidFill>
              <a:srgbClr val="EA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endParaRPr lang="en-US" sz="1620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2B8DC5B4-9C6C-66CA-741A-B67919FC8DD5}"/>
                </a:ext>
              </a:extLst>
            </p:cNvPr>
            <p:cNvSpPr txBox="1"/>
            <p:nvPr/>
          </p:nvSpPr>
          <p:spPr>
            <a:xfrm>
              <a:off x="861734" y="4626364"/>
              <a:ext cx="562975" cy="50058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653" dirty="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D7F5A22D-22A6-7A4A-EF69-B3063ED3FC97}"/>
                </a:ext>
              </a:extLst>
            </p:cNvPr>
            <p:cNvSpPr txBox="1"/>
            <p:nvPr/>
          </p:nvSpPr>
          <p:spPr>
            <a:xfrm>
              <a:off x="422078" y="3493436"/>
              <a:ext cx="543739" cy="48013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520" dirty="0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5621DFE-A9E5-0C8F-1E07-B2960D5D8061}"/>
                </a:ext>
              </a:extLst>
            </p:cNvPr>
            <p:cNvSpPr txBox="1"/>
            <p:nvPr/>
          </p:nvSpPr>
          <p:spPr>
            <a:xfrm>
              <a:off x="1280315" y="2279544"/>
              <a:ext cx="595036" cy="53553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880" dirty="0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4C1DC932-7483-8E19-C3F6-AEBA3BE32CD6}"/>
                </a:ext>
              </a:extLst>
            </p:cNvPr>
            <p:cNvSpPr txBox="1"/>
            <p:nvPr/>
          </p:nvSpPr>
          <p:spPr>
            <a:xfrm>
              <a:off x="2641633" y="2479603"/>
              <a:ext cx="646332" cy="59093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3240" dirty="0">
                  <a:solidFill>
                    <a:schemeClr val="bg1"/>
                  </a:solidFill>
                </a:rPr>
                <a:t>04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3145C203-0F99-3154-7ABD-143FD1203CB1}"/>
                </a:ext>
              </a:extLst>
            </p:cNvPr>
            <p:cNvSpPr txBox="1"/>
            <p:nvPr/>
          </p:nvSpPr>
          <p:spPr>
            <a:xfrm>
              <a:off x="3275361" y="3723171"/>
              <a:ext cx="697627" cy="64633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2F72740-2F63-E076-D183-7A981E140BFB}"/>
                </a:ext>
              </a:extLst>
            </p:cNvPr>
            <p:cNvSpPr txBox="1"/>
            <p:nvPr/>
          </p:nvSpPr>
          <p:spPr>
            <a:xfrm>
              <a:off x="1347140" y="3219564"/>
              <a:ext cx="1425403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Need for TDRp</a:t>
              </a:r>
              <a:endParaRPr lang="en-US" sz="32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46" name="TextBox 145">
            <a:extLst>
              <a:ext uri="{FF2B5EF4-FFF2-40B4-BE49-F238E27FC236}">
                <a16:creationId xmlns:a16="http://schemas.microsoft.com/office/drawing/2014/main" id="{D4155549-E254-AA28-DBBA-4EE6F3F1D4EB}"/>
              </a:ext>
            </a:extLst>
          </p:cNvPr>
          <p:cNvSpPr txBox="1"/>
          <p:nvPr/>
        </p:nvSpPr>
        <p:spPr>
          <a:xfrm>
            <a:off x="5463426" y="3306023"/>
            <a:ext cx="265176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Lack of standard names and definitions for measures</a:t>
            </a: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D676D850-12CF-6D88-FA59-5B4027997E82}"/>
              </a:ext>
            </a:extLst>
          </p:cNvPr>
          <p:cNvSpPr>
            <a:spLocks noChangeAspect="1"/>
          </p:cNvSpPr>
          <p:nvPr/>
        </p:nvSpPr>
        <p:spPr>
          <a:xfrm>
            <a:off x="4543627" y="3260303"/>
            <a:ext cx="914400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>
              <a:latin typeface="calibri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27B8559D-10B6-6DA8-25BA-25C6BA8CE79D}"/>
              </a:ext>
            </a:extLst>
          </p:cNvPr>
          <p:cNvSpPr txBox="1"/>
          <p:nvPr/>
        </p:nvSpPr>
        <p:spPr>
          <a:xfrm>
            <a:off x="5493667" y="1750013"/>
            <a:ext cx="2651760" cy="1005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Lack of a comprehensive framework for human capital measurement and reporting</a:t>
            </a: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4214DD14-DE7B-2532-AC57-D470EFDB14F0}"/>
              </a:ext>
            </a:extLst>
          </p:cNvPr>
          <p:cNvSpPr>
            <a:spLocks noChangeAspect="1"/>
          </p:cNvSpPr>
          <p:nvPr/>
        </p:nvSpPr>
        <p:spPr>
          <a:xfrm>
            <a:off x="4543627" y="4606392"/>
            <a:ext cx="9144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>
              <a:latin typeface="calibri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87E3A3C8-3BFD-817D-02B3-2CF48FEAEC12}"/>
              </a:ext>
            </a:extLst>
          </p:cNvPr>
          <p:cNvSpPr txBox="1"/>
          <p:nvPr/>
        </p:nvSpPr>
        <p:spPr>
          <a:xfrm>
            <a:off x="5493667" y="4386484"/>
            <a:ext cx="265176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Confusion among practitioners about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What to measure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How to measure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How to report</a:t>
            </a:r>
            <a:endParaRPr lang="en-US" sz="1400" dirty="0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6BF58D75-A1F1-9A42-A1BB-79A1F79FE098}"/>
              </a:ext>
            </a:extLst>
          </p:cNvPr>
          <p:cNvSpPr>
            <a:spLocks noChangeAspect="1"/>
          </p:cNvSpPr>
          <p:nvPr/>
        </p:nvSpPr>
        <p:spPr>
          <a:xfrm>
            <a:off x="8237316" y="2658753"/>
            <a:ext cx="914400" cy="914400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>
              <a:latin typeface="calibri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54600FF3-A6D4-CF8A-066E-F533CD0CFBB1}"/>
              </a:ext>
            </a:extLst>
          </p:cNvPr>
          <p:cNvSpPr txBox="1"/>
          <p:nvPr/>
        </p:nvSpPr>
        <p:spPr>
          <a:xfrm>
            <a:off x="9199535" y="2700455"/>
            <a:ext cx="26517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Lack of business acumen and the ability to speak the language of business</a:t>
            </a: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69441CD6-CFF4-E2BC-30D5-EF800F10ECC4}"/>
              </a:ext>
            </a:extLst>
          </p:cNvPr>
          <p:cNvSpPr>
            <a:spLocks noChangeAspect="1"/>
          </p:cNvSpPr>
          <p:nvPr/>
        </p:nvSpPr>
        <p:spPr>
          <a:xfrm>
            <a:off x="8265327" y="3995678"/>
            <a:ext cx="914400" cy="914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>
              <a:latin typeface="calibri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551173EE-028A-350B-7D8A-097097AB3B2E}"/>
              </a:ext>
            </a:extLst>
          </p:cNvPr>
          <p:cNvSpPr txBox="1"/>
          <p:nvPr/>
        </p:nvSpPr>
        <p:spPr>
          <a:xfrm>
            <a:off x="9179727" y="4037380"/>
            <a:ext cx="26517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Lack of respect for learning &amp; development by senior leaders</a:t>
            </a:r>
          </a:p>
        </p:txBody>
      </p:sp>
      <p:pic>
        <p:nvPicPr>
          <p:cNvPr id="157" name="Picture 156" descr="Shape&#10;&#10;Description automatically generated with low confidence">
            <a:extLst>
              <a:ext uri="{FF2B5EF4-FFF2-40B4-BE49-F238E27FC236}">
                <a16:creationId xmlns:a16="http://schemas.microsoft.com/office/drawing/2014/main" id="{B959641A-A256-50E6-0A64-E336ECD24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87" y="3397463"/>
            <a:ext cx="640080" cy="640080"/>
          </a:xfrm>
          <a:prstGeom prst="rect">
            <a:avLst/>
          </a:prstGeom>
        </p:spPr>
      </p:pic>
      <p:pic>
        <p:nvPicPr>
          <p:cNvPr id="159" name="Picture 158" descr="Shape&#10;&#10;Description automatically generated with low confidence">
            <a:extLst>
              <a:ext uri="{FF2B5EF4-FFF2-40B4-BE49-F238E27FC236}">
                <a16:creationId xmlns:a16="http://schemas.microsoft.com/office/drawing/2014/main" id="{64271528-96AF-B8C7-FDE4-84150F144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87" y="1932893"/>
            <a:ext cx="640080" cy="640080"/>
          </a:xfrm>
          <a:prstGeom prst="rect">
            <a:avLst/>
          </a:prstGeom>
        </p:spPr>
      </p:pic>
      <p:pic>
        <p:nvPicPr>
          <p:cNvPr id="161" name="Picture 160" descr="Icon&#10;&#10;Description automatically generated">
            <a:extLst>
              <a:ext uri="{FF2B5EF4-FFF2-40B4-BE49-F238E27FC236}">
                <a16:creationId xmlns:a16="http://schemas.microsoft.com/office/drawing/2014/main" id="{F0659DC0-C8CC-A4B4-F03C-3E7E38618E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361" y="2841633"/>
            <a:ext cx="548640" cy="548640"/>
          </a:xfrm>
          <a:prstGeom prst="rect">
            <a:avLst/>
          </a:prstGeom>
        </p:spPr>
      </p:pic>
      <p:pic>
        <p:nvPicPr>
          <p:cNvPr id="163" name="Picture 162" descr="Icon&#10;&#10;Description automatically generated">
            <a:extLst>
              <a:ext uri="{FF2B5EF4-FFF2-40B4-BE49-F238E27FC236}">
                <a16:creationId xmlns:a16="http://schemas.microsoft.com/office/drawing/2014/main" id="{56014723-1E05-CB22-7FFB-522D376FD3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184" y="4087118"/>
            <a:ext cx="731520" cy="731520"/>
          </a:xfrm>
          <a:prstGeom prst="rect">
            <a:avLst/>
          </a:prstGeom>
        </p:spPr>
      </p:pic>
      <p:pic>
        <p:nvPicPr>
          <p:cNvPr id="167" name="Picture 166" descr="Shape&#10;&#10;Description automatically generated with low confidence">
            <a:extLst>
              <a:ext uri="{FF2B5EF4-FFF2-40B4-BE49-F238E27FC236}">
                <a16:creationId xmlns:a16="http://schemas.microsoft.com/office/drawing/2014/main" id="{C73229FA-7512-8944-07F0-A5C32D7FB4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507" y="4789272"/>
            <a:ext cx="548640" cy="54864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360947-3C4D-5275-BAD4-4C49FE09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93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147" grpId="0" animBg="1"/>
      <p:bldP spid="149" grpId="0" animBg="1"/>
      <p:bldP spid="151" grpId="0" animBg="1"/>
      <p:bldP spid="1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for TDRP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633" y="1752600"/>
            <a:ext cx="7808807" cy="44196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Lack of a comprehensive framework for human capital measurement and reporting</a:t>
            </a:r>
          </a:p>
          <a:p>
            <a:pPr lvl="1"/>
            <a:r>
              <a:rPr lang="en-US" dirty="0"/>
              <a:t>Most professions have a common language and framework</a:t>
            </a:r>
          </a:p>
          <a:p>
            <a:pPr lvl="2"/>
            <a:r>
              <a:rPr lang="en-US" dirty="0"/>
              <a:t>Accounting, chemistry, biology, astronomy</a:t>
            </a:r>
          </a:p>
          <a:p>
            <a:pPr lvl="1"/>
            <a:r>
              <a:rPr lang="en-US" dirty="0"/>
              <a:t>What do we have?</a:t>
            </a:r>
          </a:p>
          <a:p>
            <a:pPr lvl="2"/>
            <a:r>
              <a:rPr lang="en-US" dirty="0"/>
              <a:t>Kirkpatrick and Phillips five levels for program evaluation measurement</a:t>
            </a:r>
          </a:p>
          <a:p>
            <a:pPr lvl="2"/>
            <a:r>
              <a:rPr lang="en-US" dirty="0"/>
              <a:t>Bersin’s 10 levels for measurement</a:t>
            </a:r>
          </a:p>
          <a:p>
            <a:pPr lvl="2"/>
            <a:r>
              <a:rPr lang="en-US" dirty="0"/>
              <a:t>Brinkerhoff case study method for program evaluation and improvement</a:t>
            </a:r>
          </a:p>
          <a:p>
            <a:pPr lvl="2"/>
            <a:r>
              <a:rPr lang="en-US" dirty="0"/>
              <a:t>No comprehensive framework for other L&amp;D measures</a:t>
            </a:r>
          </a:p>
          <a:p>
            <a:pPr lvl="2"/>
            <a:r>
              <a:rPr lang="en-US" dirty="0"/>
              <a:t>Nothing for reporting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57CA4D-02CD-0146-F8C6-1DB2770C5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2286000"/>
            <a:ext cx="3118952" cy="32004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8F965A-326E-35BF-320F-EA9044F87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4A5B6-A587-BD47-8B1E-DC3DA0554FC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672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for TDRP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633" y="1752600"/>
            <a:ext cx="7042453" cy="44196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Lack of standard names and definitions for measures</a:t>
            </a:r>
          </a:p>
          <a:p>
            <a:pPr lvl="1"/>
            <a:r>
              <a:rPr lang="en-US" dirty="0"/>
              <a:t>We have almost 200 measures for L&amp;D</a:t>
            </a:r>
          </a:p>
          <a:p>
            <a:pPr lvl="2"/>
            <a:r>
              <a:rPr lang="en-US" dirty="0"/>
              <a:t>700+ for HR</a:t>
            </a:r>
          </a:p>
          <a:p>
            <a:pPr lvl="1"/>
            <a:r>
              <a:rPr lang="en-US" dirty="0"/>
              <a:t>Standardization of names and definitions would simplify our work and increase the value of benchmarking</a:t>
            </a:r>
          </a:p>
          <a:p>
            <a:pPr lvl="1"/>
            <a:r>
              <a:rPr lang="en-US" dirty="0"/>
              <a:t>Example: Participants</a:t>
            </a:r>
          </a:p>
          <a:p>
            <a:pPr lvl="2"/>
            <a:r>
              <a:rPr lang="en-US" dirty="0"/>
              <a:t>Unique or Total</a:t>
            </a:r>
          </a:p>
          <a:p>
            <a:pPr lvl="1"/>
            <a:r>
              <a:rPr lang="en-US" dirty="0"/>
              <a:t>Example: Completion rate</a:t>
            </a:r>
          </a:p>
          <a:p>
            <a:pPr lvl="2"/>
            <a:r>
              <a:rPr lang="en-US" dirty="0"/>
              <a:t>Completions / Target audience</a:t>
            </a:r>
          </a:p>
          <a:p>
            <a:pPr lvl="2"/>
            <a:r>
              <a:rPr lang="en-US" dirty="0"/>
              <a:t>Completions / Registrations</a:t>
            </a:r>
          </a:p>
          <a:p>
            <a:pPr lvl="2"/>
            <a:r>
              <a:rPr lang="en-US" dirty="0"/>
              <a:t>Completions  / Attendees</a:t>
            </a:r>
          </a:p>
          <a:p>
            <a:pPr lvl="1"/>
            <a:r>
              <a:rPr lang="en-US" dirty="0"/>
              <a:t>Example: Level 4: Two definitions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D0F35F-9AFB-3E7F-D78C-2E8F2CF8E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2286000"/>
            <a:ext cx="3114161" cy="320040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420EB8-7C4E-4B75-C83C-A7B252C7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4A5B6-A587-BD47-8B1E-DC3DA0554FC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945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for TDRP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Confusion among practitioners about</a:t>
            </a:r>
          </a:p>
          <a:p>
            <a:pPr lvl="1"/>
            <a:r>
              <a:rPr lang="en-US" dirty="0"/>
              <a:t>What to measure</a:t>
            </a:r>
          </a:p>
          <a:p>
            <a:pPr lvl="1"/>
            <a:r>
              <a:rPr lang="en-US" dirty="0"/>
              <a:t>How to measure</a:t>
            </a:r>
          </a:p>
          <a:p>
            <a:pPr lvl="1"/>
            <a:r>
              <a:rPr lang="en-US" dirty="0"/>
              <a:t>How to report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7C99B9-189F-9E60-7F07-7E2B9B2A8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2286000"/>
            <a:ext cx="3118952" cy="320040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FA917E4-95EB-B169-E813-567433CF1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4A5B6-A587-BD47-8B1E-DC3DA0554FC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461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for TDRP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633" y="1752600"/>
            <a:ext cx="6406727" cy="44196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Lack of business acumen and the ability to speak the language of business</a:t>
            </a:r>
          </a:p>
          <a:p>
            <a:pPr lvl="1"/>
            <a:r>
              <a:rPr lang="en-US" dirty="0"/>
              <a:t>Many L&amp;D practitioners have not been exposed to other parts of the business or taken business courses</a:t>
            </a:r>
          </a:p>
          <a:p>
            <a:pPr lvl="1"/>
            <a:r>
              <a:rPr lang="en-US" dirty="0"/>
              <a:t>Consequently, we don’t know how to talk to business leaders and don’t know what they want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2BC405-779D-8D98-93ED-1D85FACC2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2286000"/>
            <a:ext cx="3118952" cy="320040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740E30A-7E5D-C6FC-00F0-385999C05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4A5B6-A587-BD47-8B1E-DC3DA0554FC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18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for TDRP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633" y="1752600"/>
            <a:ext cx="6310933" cy="44196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Lack of respect for L&amp;D</a:t>
            </a:r>
          </a:p>
          <a:p>
            <a:pPr lvl="1"/>
            <a:r>
              <a:rPr lang="en-US" dirty="0"/>
              <a:t>Many senior leaders don’t understand the contribution learning can make</a:t>
            </a:r>
          </a:p>
          <a:p>
            <a:pPr lvl="2"/>
            <a:r>
              <a:rPr lang="en-US" dirty="0"/>
              <a:t>Because we don’t make the business case for it</a:t>
            </a:r>
          </a:p>
          <a:p>
            <a:pPr lvl="2"/>
            <a:r>
              <a:rPr lang="en-US" dirty="0"/>
              <a:t>Or run it like a business</a:t>
            </a:r>
          </a:p>
          <a:p>
            <a:pPr lvl="1"/>
            <a:r>
              <a:rPr lang="en-US" dirty="0"/>
              <a:t>Consequently, they underfund it and cut it significantly during a downturn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DA1B66-DF14-3D65-1E97-0A5127838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2286000"/>
            <a:ext cx="3114161" cy="320040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15AC7F7-9C5E-1651-A4F2-E60B66548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4A5B6-A587-BD47-8B1E-DC3DA0554FC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121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8EBAE-1B50-8CE3-413F-774D459FE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A2019-9978-6E3A-5B11-55159B39A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633" y="2624818"/>
            <a:ext cx="11138897" cy="35473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  </a:t>
            </a:r>
            <a:r>
              <a:rPr lang="en-US" sz="4800" dirty="0">
                <a:solidFill>
                  <a:srgbClr val="FF0000"/>
                </a:solidFill>
              </a:rPr>
              <a:t>Questions or Comments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B8D6C-4E4C-24F2-2B18-4A78A2A37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4A5B6-A587-BD47-8B1E-DC3DA0554FC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836336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TDRP">
      <a:dk1>
        <a:srgbClr val="292929"/>
      </a:dk1>
      <a:lt1>
        <a:sysClr val="window" lastClr="FFFFFF"/>
      </a:lt1>
      <a:dk2>
        <a:srgbClr val="ED1C29"/>
      </a:dk2>
      <a:lt2>
        <a:srgbClr val="525456"/>
      </a:lt2>
      <a:accent1>
        <a:srgbClr val="FFFFFF"/>
      </a:accent1>
      <a:accent2>
        <a:srgbClr val="48AD97"/>
      </a:accent2>
      <a:accent3>
        <a:srgbClr val="97CB64"/>
      </a:accent3>
      <a:accent4>
        <a:srgbClr val="FCEF47"/>
      </a:accent4>
      <a:accent5>
        <a:srgbClr val="F68B33"/>
      </a:accent5>
      <a:accent6>
        <a:srgbClr val="525456"/>
      </a:accent6>
      <a:hlink>
        <a:srgbClr val="0000FF"/>
      </a:hlink>
      <a:folHlink>
        <a:srgbClr val="800080"/>
      </a:folHlink>
    </a:clrScheme>
    <a:fontScheme name="TDRP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100000">
              <a:schemeClr val="tx2"/>
            </a:gs>
          </a:gsLst>
          <a:lin ang="162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1001">
          <a:schemeClr val="dk2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1556</TotalTime>
  <Words>361</Words>
  <Application>Microsoft Office PowerPoint</Application>
  <PresentationFormat>Widescreen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</vt:lpstr>
      <vt:lpstr>Lucida Grande</vt:lpstr>
      <vt:lpstr>Times New Roman</vt:lpstr>
      <vt:lpstr>Wingdings</vt:lpstr>
      <vt:lpstr>Advantage</vt:lpstr>
      <vt:lpstr>Need for TDRP    November 2, 2022 </vt:lpstr>
      <vt:lpstr>The Need for Talent Development Reporting Principles (TDRP)</vt:lpstr>
      <vt:lpstr>The Need for TDRP</vt:lpstr>
      <vt:lpstr>The Need for TDRP</vt:lpstr>
      <vt:lpstr>The Need for TDRP</vt:lpstr>
      <vt:lpstr>The Need for TDRP</vt:lpstr>
      <vt:lpstr>The Need for TDRP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Need for TDRP   Tuesday 10.55 am ET November 2, 2022</dc:title>
  <dc:creator>Margaret Parskey</dc:creator>
  <cp:lastModifiedBy>David Vance</cp:lastModifiedBy>
  <cp:revision>8</cp:revision>
  <dcterms:created xsi:type="dcterms:W3CDTF">2022-10-16T14:18:23Z</dcterms:created>
  <dcterms:modified xsi:type="dcterms:W3CDTF">2022-11-01T20:41:35Z</dcterms:modified>
</cp:coreProperties>
</file>