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9"/>
  </p:notesMasterIdLst>
  <p:sldIdLst>
    <p:sldId id="258" r:id="rId3"/>
    <p:sldId id="7494" r:id="rId4"/>
    <p:sldId id="7474" r:id="rId5"/>
    <p:sldId id="7495" r:id="rId6"/>
    <p:sldId id="7496" r:id="rId7"/>
    <p:sldId id="174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D91"/>
    <a:srgbClr val="F8F8F8"/>
    <a:srgbClr val="F7F7F7"/>
    <a:srgbClr val="F1F1F1"/>
    <a:srgbClr val="FDF9A1"/>
    <a:srgbClr val="C7E7E1"/>
    <a:srgbClr val="E6E6E6"/>
    <a:srgbClr val="FCDBC0"/>
    <a:srgbClr val="F9BF8F"/>
    <a:srgbClr val="FD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76498" autoAdjust="0"/>
  </p:normalViewPr>
  <p:slideViewPr>
    <p:cSldViewPr snapToGrid="0">
      <p:cViewPr varScale="1">
        <p:scale>
          <a:sx n="110" d="100"/>
          <a:sy n="110" d="100"/>
        </p:scale>
        <p:origin x="16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F812-684F-4191-8D3E-57E0FB4B20FF}" type="datetimeFigureOut">
              <a:rPr lang="en-US" smtClean="0"/>
              <a:t>11/01/22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BC3B2-4AB3-45A6-ACB0-DE7CA9C8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3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BC3B2-4AB3-45A6-ACB0-DE7CA9C881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6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ople solving problem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0481" y="228600"/>
            <a:ext cx="5760721" cy="38404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3379" y="5207002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6768" y="228600"/>
            <a:ext cx="5647267" cy="3840480"/>
          </a:xfrm>
          <a:prstGeom prst="rect">
            <a:avLst/>
          </a:prstGeom>
          <a:solidFill>
            <a:srgbClr val="8B8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828800"/>
            <a:ext cx="48768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939241" y="152400"/>
            <a:ext cx="203200" cy="3840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8964641" y="-731520"/>
            <a:ext cx="152400" cy="576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0" y="4738315"/>
            <a:ext cx="400241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9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ople solving problem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162" y="432449"/>
            <a:ext cx="5571439" cy="37142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3379" y="5207002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6768" y="228600"/>
            <a:ext cx="5647267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828800"/>
            <a:ext cx="48768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839200" y="152400"/>
            <a:ext cx="203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8864600" y="-558800"/>
            <a:ext cx="1524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0" y="4738315"/>
            <a:ext cx="400241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0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5FB1A8-ECC0-41EC-A2E6-45DBEF06B201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1"/>
            <a:ext cx="688294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3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5FB1A8-ECC0-41EC-A2E6-45DBEF06B201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1"/>
            <a:ext cx="688294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31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11138897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4A43-BAA7-447E-A8BE-C6F1C9DFDDE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6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45D37218-6F83-4105-B469-E670A1C6F022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4633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0800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6725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B3BA14A-515B-4AE8-BA50-CAD9E237E8E4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690" y="381001"/>
            <a:ext cx="714173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5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8927-1E75-44BC-9552-FC989BC9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EC473-6DB5-4BF6-924C-3A8CC1ABF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129B7E-E137-4E9E-A1ED-783AAA5DD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935F4-48DC-67AF-C4B7-8A0DB5DA922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1AE2-AEA4-4AE1-BF17-E803135DA394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6E468-11D0-30EE-C7A3-89187795A5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464782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1F0F-E41F-4967-BF56-52806978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B1CB8-F5EB-4D39-AA37-B931168BA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129B7E-E137-4E9E-A1ED-783AAA5DD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4314C-59BA-414D-94F3-477131E0B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8340"/>
            <a:ext cx="10515600" cy="3978275"/>
          </a:xfrm>
          <a:prstGeom prst="rect">
            <a:avLst/>
          </a:prstGeom>
        </p:spPr>
        <p:txBody>
          <a:bodyPr/>
          <a:lstStyle>
            <a:lvl1pPr marL="231769" indent="-231769">
              <a:spcBef>
                <a:spcPts val="1200"/>
              </a:spcBef>
              <a:spcAft>
                <a:spcPts val="600"/>
              </a:spcAft>
              <a:defRPr sz="2800"/>
            </a:lvl1pPr>
            <a:lvl2pPr marL="461951" indent="-230182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/>
            </a:lvl2pPr>
            <a:lvl3pPr marL="682608" indent="-21748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&gt;"/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95873-A215-372D-2E3D-4C623FA578D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8D1B-327A-4608-8462-0F3BCB846962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2E660B-0DCB-EC23-6270-0E36C97AF6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65040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5FB1A8-ECC0-41EC-A2E6-45DBEF06B201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9064" y="381001"/>
            <a:ext cx="812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6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2" y="1918063"/>
            <a:ext cx="5029200" cy="420624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4A43-BAA7-447E-A8BE-C6F1C9DFDDE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A2536C-8743-7F6C-417C-A087DECC5D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95892" y="1918063"/>
            <a:ext cx="5029200" cy="420624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2982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2" y="1918063"/>
            <a:ext cx="3200400" cy="420624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Clr>
                <a:srgbClr val="ED1C29"/>
              </a:buClr>
              <a:buFont typeface="Arial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 sz="1200"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4A43-BAA7-447E-A8BE-C6F1C9DFDDE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A2536C-8743-7F6C-417C-A087DECC5D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5835" y="1918063"/>
            <a:ext cx="3200400" cy="420624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Clr>
                <a:srgbClr val="ED1C29"/>
              </a:buClr>
              <a:buFont typeface="Arial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 sz="1200"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876F95-F477-1503-9CD1-8D7B80B98CD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47038" y="1918063"/>
            <a:ext cx="3200400" cy="420624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Clr>
                <a:srgbClr val="ED1C29"/>
              </a:buClr>
              <a:buFont typeface="Arial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 sz="1200"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11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4A43-BAA7-447E-A8BE-C6F1C9DFDDE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A2536C-8743-7F6C-417C-A087DECC5D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5835" y="1918063"/>
            <a:ext cx="3200400" cy="420624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 sz="1200"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876F95-F477-1503-9CD1-8D7B80B98CD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47038" y="1918063"/>
            <a:ext cx="3200400" cy="420624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 sz="1200"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D4E0CB7-8279-F3E8-4A3A-49D4DE3E83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5163" y="1846263"/>
            <a:ext cx="3200400" cy="4278312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B3BA14A-515B-4AE8-BA50-CAD9E237E8E4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690" y="381001"/>
            <a:ext cx="71417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7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E48812DF-4D9A-47FF-B37B-370573F1895A}" type="datetime5">
              <a:rPr lang="en-US" smtClean="0"/>
              <a:t>1-Nov-22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4633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0800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02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04FB-1BB3-4BED-AF5F-4BD0DFEE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300E7-3346-430B-A17A-69D70EE47F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5B052F-F27A-4902-A03F-0C8FD7C98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410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8927-1E75-44BC-9552-FC989BC9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EC473-6DB5-4BF6-924C-3A8CC1ABF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129B7E-E137-4E9E-A1ED-783AAA5DD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935F4-48DC-67AF-C4B7-8A0DB5DA922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1AE2-AEA4-4AE1-BF17-E803135DA394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6E468-11D0-30EE-C7A3-89187795A5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318989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4" y="282574"/>
            <a:ext cx="10075084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1752600"/>
            <a:ext cx="1113889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4632" y="6324600"/>
            <a:ext cx="11143488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958729" y="64235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A08955-48E1-457A-A606-DDB495E330C7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4632" y="6423586"/>
            <a:ext cx="8072968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00102-149F-F633-D9A9-D1CE81C9EE49}"/>
              </a:ext>
            </a:extLst>
          </p:cNvPr>
          <p:cNvSpPr/>
          <p:nvPr userDrawn="1"/>
        </p:nvSpPr>
        <p:spPr>
          <a:xfrm>
            <a:off x="11079480" y="282574"/>
            <a:ext cx="731520" cy="59436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A7581-950B-1BEB-7796-905D0099835D}"/>
              </a:ext>
            </a:extLst>
          </p:cNvPr>
          <p:cNvSpPr/>
          <p:nvPr userDrawn="1"/>
        </p:nvSpPr>
        <p:spPr>
          <a:xfrm>
            <a:off x="10910049" y="282574"/>
            <a:ext cx="113555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A3CC1A-70ED-17F9-AEF3-A74FE176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32" y="381007"/>
            <a:ext cx="721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C07DF-5B26-5079-841C-FDE285F157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79480" y="908237"/>
            <a:ext cx="731520" cy="7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78" r:id="rId3"/>
    <p:sldLayoutId id="2147483679" r:id="rId4"/>
    <p:sldLayoutId id="2147483680" r:id="rId5"/>
    <p:sldLayoutId id="2147483665" r:id="rId6"/>
    <p:sldLayoutId id="2147483681" r:id="rId7"/>
    <p:sldLayoutId id="2147483683" r:id="rId8"/>
    <p:sldLayoutId id="2147483684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4" y="282574"/>
            <a:ext cx="10075084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1752600"/>
            <a:ext cx="1113889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4632" y="6324600"/>
            <a:ext cx="11143488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958729" y="64235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A08955-48E1-457A-A606-DDB495E330C7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4632" y="6423586"/>
            <a:ext cx="8072968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00102-149F-F633-D9A9-D1CE81C9EE49}"/>
              </a:ext>
            </a:extLst>
          </p:cNvPr>
          <p:cNvSpPr/>
          <p:nvPr userDrawn="1"/>
        </p:nvSpPr>
        <p:spPr>
          <a:xfrm>
            <a:off x="11079480" y="282574"/>
            <a:ext cx="731520" cy="59436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A7581-950B-1BEB-7796-905D0099835D}"/>
              </a:ext>
            </a:extLst>
          </p:cNvPr>
          <p:cNvSpPr/>
          <p:nvPr userDrawn="1"/>
        </p:nvSpPr>
        <p:spPr>
          <a:xfrm>
            <a:off x="10910049" y="282574"/>
            <a:ext cx="113555" cy="594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A3CC1A-70ED-17F9-AEF3-A74FE176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32" y="381007"/>
            <a:ext cx="72121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F37AA-4845-E614-1BB2-5F25333EC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56837"/>
          <a:stretch/>
        </p:blipFill>
        <p:spPr>
          <a:xfrm>
            <a:off x="11072009" y="941387"/>
            <a:ext cx="731520" cy="3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5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parskey@centerfortalentreporting.org" TargetMode="External"/><Relationship Id="rId2" Type="http://schemas.openxmlformats.org/officeDocument/2006/relationships/hyperlink" Target="mailto:dvance@centerfortalentreporting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59297"/>
            <a:ext cx="4953000" cy="1487217"/>
          </a:xfrm>
        </p:spPr>
        <p:txBody>
          <a:bodyPr>
            <a:noAutofit/>
          </a:bodyPr>
          <a:lstStyle/>
          <a:p>
            <a:r>
              <a:rPr lang="en-US" sz="4400" b="1" dirty="0"/>
              <a:t>What TDRp Means for the Profession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389" y="4656909"/>
            <a:ext cx="4787538" cy="1219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Dave Vance: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Executive Director</a:t>
            </a:r>
          </a:p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Peggy Parskey: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Assistant Director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124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73A20-7934-18AB-004E-90A8D65CF950}"/>
              </a:ext>
            </a:extLst>
          </p:cNvPr>
          <p:cNvSpPr txBox="1"/>
          <p:nvPr/>
        </p:nvSpPr>
        <p:spPr>
          <a:xfrm>
            <a:off x="762000" y="3136612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+mj-lt"/>
              </a:rPr>
              <a:t>November 2,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C4015-2B69-D139-E59B-41EC54F91476}"/>
              </a:ext>
            </a:extLst>
          </p:cNvPr>
          <p:cNvSpPr txBox="1"/>
          <p:nvPr/>
        </p:nvSpPr>
        <p:spPr>
          <a:xfrm>
            <a:off x="762000" y="2302541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+mj-lt"/>
              </a:rPr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20549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C638-B2F6-2102-3800-62C8997C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Panelists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3D356-7C68-8F00-3ACC-4CA7B3A1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FB1A8-ECC0-41EC-A2E6-45DBEF06B201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A852B-82DC-AE3C-FD27-0F08C7E5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87472-7FFC-666C-227B-C0FB125C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381001"/>
            <a:ext cx="68714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Kimo Kippen">
            <a:extLst>
              <a:ext uri="{FF2B5EF4-FFF2-40B4-BE49-F238E27FC236}">
                <a16:creationId xmlns:a16="http://schemas.microsoft.com/office/drawing/2014/main" id="{5095E5AE-7155-D68F-8258-7743148F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80" y="1460682"/>
            <a:ext cx="2286000" cy="228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9BE716-75AE-7239-016A-B807F8F7633C}"/>
              </a:ext>
            </a:extLst>
          </p:cNvPr>
          <p:cNvSpPr txBox="1"/>
          <p:nvPr/>
        </p:nvSpPr>
        <p:spPr>
          <a:xfrm>
            <a:off x="6390075" y="3858171"/>
            <a:ext cx="1737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Kimo Kippen</a:t>
            </a:r>
          </a:p>
          <a:p>
            <a:pPr algn="ctr"/>
            <a:r>
              <a:rPr lang="en-US" sz="1600" i="1" dirty="0"/>
              <a:t>President</a:t>
            </a:r>
          </a:p>
          <a:p>
            <a:pPr algn="ctr"/>
            <a:r>
              <a:rPr lang="en-US" sz="1600" i="1" dirty="0"/>
              <a:t>Aloha Consulting</a:t>
            </a:r>
          </a:p>
        </p:txBody>
      </p:sp>
      <p:pic>
        <p:nvPicPr>
          <p:cNvPr id="1030" name="Picture 6" descr="Shawn Overcast">
            <a:extLst>
              <a:ext uri="{FF2B5EF4-FFF2-40B4-BE49-F238E27FC236}">
                <a16:creationId xmlns:a16="http://schemas.microsoft.com/office/drawing/2014/main" id="{270DE1B7-DA66-3CF0-82B7-7EDB3F6E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81" y="1460682"/>
            <a:ext cx="2286000" cy="228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FDFDB9-EF2E-A064-6A73-7192680A83F8}"/>
              </a:ext>
            </a:extLst>
          </p:cNvPr>
          <p:cNvSpPr txBox="1"/>
          <p:nvPr/>
        </p:nvSpPr>
        <p:spPr>
          <a:xfrm>
            <a:off x="709505" y="3858171"/>
            <a:ext cx="199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Kent Barnett</a:t>
            </a:r>
          </a:p>
          <a:p>
            <a:pPr algn="ctr"/>
            <a:r>
              <a:rPr lang="en-US" sz="1600" i="1" dirty="0"/>
              <a:t>CEO and Founder</a:t>
            </a:r>
          </a:p>
          <a:p>
            <a:pPr algn="ctr"/>
            <a:r>
              <a:rPr lang="en-US" sz="1600" i="1" dirty="0"/>
              <a:t>Performativ</a:t>
            </a:r>
          </a:p>
        </p:txBody>
      </p:sp>
      <p:pic>
        <p:nvPicPr>
          <p:cNvPr id="1032" name="Picture 8" descr="Kent Barnett">
            <a:extLst>
              <a:ext uri="{FF2B5EF4-FFF2-40B4-BE49-F238E27FC236}">
                <a16:creationId xmlns:a16="http://schemas.microsoft.com/office/drawing/2014/main" id="{EF148A56-FD81-A974-1F2B-C71B0047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460682"/>
            <a:ext cx="2286000" cy="228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E1E714-633F-A8C9-29A3-D15578D494E9}"/>
              </a:ext>
            </a:extLst>
          </p:cNvPr>
          <p:cNvSpPr txBox="1"/>
          <p:nvPr/>
        </p:nvSpPr>
        <p:spPr>
          <a:xfrm>
            <a:off x="8973482" y="3858171"/>
            <a:ext cx="228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Shawn Overcast</a:t>
            </a:r>
          </a:p>
          <a:p>
            <a:pPr algn="ctr"/>
            <a:r>
              <a:rPr lang="en-US" sz="1600" i="1" dirty="0"/>
              <a:t>Chief Insights Officer</a:t>
            </a:r>
          </a:p>
          <a:p>
            <a:pPr algn="ctr"/>
            <a:r>
              <a:rPr lang="en-US" sz="1600" i="1" dirty="0"/>
              <a:t>Explorance</a:t>
            </a:r>
          </a:p>
        </p:txBody>
      </p:sp>
      <p:pic>
        <p:nvPicPr>
          <p:cNvPr id="1034" name="Picture 10" descr="Patti Phillips">
            <a:extLst>
              <a:ext uri="{FF2B5EF4-FFF2-40B4-BE49-F238E27FC236}">
                <a16:creationId xmlns:a16="http://schemas.microsoft.com/office/drawing/2014/main" id="{73F1FB22-5CA5-61B0-A154-E4F1073B8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0" y="1460682"/>
            <a:ext cx="2286000" cy="228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244E23-ACEC-26EB-ECA2-31B87DC253FA}"/>
              </a:ext>
            </a:extLst>
          </p:cNvPr>
          <p:cNvSpPr txBox="1"/>
          <p:nvPr/>
        </p:nvSpPr>
        <p:spPr>
          <a:xfrm>
            <a:off x="3549790" y="3858171"/>
            <a:ext cx="199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Patti Phillips, PhD</a:t>
            </a:r>
          </a:p>
          <a:p>
            <a:pPr algn="ctr"/>
            <a:r>
              <a:rPr lang="en-US" sz="1600" i="1" dirty="0"/>
              <a:t>CEO</a:t>
            </a:r>
          </a:p>
          <a:p>
            <a:pPr algn="ctr"/>
            <a:r>
              <a:rPr lang="en-US" sz="1600" i="1" dirty="0"/>
              <a:t>ROI Institute</a:t>
            </a:r>
          </a:p>
        </p:txBody>
      </p:sp>
    </p:spTree>
    <p:extLst>
      <p:ext uri="{BB962C8B-B14F-4D97-AF65-F5344CB8AC3E}">
        <p14:creationId xmlns:p14="http://schemas.microsoft.com/office/powerpoint/2010/main" val="5989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7230-2628-5F0C-34C5-0AF39A18D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29B7E-E137-4E9E-A1ED-783AAA5DD9E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3BAC-FE9E-0AEC-D8AA-62918A6FE1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4CB27-A989-4EAA-B59E-D735C10EE33B}" type="datetime4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1, 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165D6-C678-0146-BCD0-3C70AD601E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D1602-4E81-637C-A04D-2B5D32C96D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5133" y="200816"/>
            <a:ext cx="9257731" cy="60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E209-5C75-EA80-E095-52B7418B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TDRp Means for the Profession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283AAE-D40E-F211-809F-0C34D88D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your insights about how the TRDp framework has helped L&amp;D practitioners better understand and adopt measurement and reporting practices?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FB24C-E114-5548-1695-9805F5B2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B1A8-ECC0-41EC-A2E6-45DBEF06B201}" type="datetime4">
              <a:rPr lang="en-US" smtClean="0"/>
              <a:pPr/>
              <a:t>November 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C31BE-8D00-93CA-8270-F368BAF4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37CBB-5ECC-D8CB-4554-FD1F6B19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94A5B6-A587-BD47-8B1E-DC3DA0554FCF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793A2BC-5D6C-5BFF-E6A4-3978C975BBE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a profession, we strive to demonstrate the impact of L&amp;D on the business.  In what ways do you feel that TDRp has impacted not just practitioners but also organizations and our profession?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E7F4630-2610-2DB2-2875-EA99592D47A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the opportunities in the future? How do we improve adoption of this approach?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BF90-D93C-D842-B767-BAB106D6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Q&amp;A: What Questions Do You Have For Our Panelist?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D4DB7-083D-BA5D-4301-A0167C45A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D9C90-033A-7D45-78C2-7FF58CB452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8812DF-4D9A-47FF-B37B-370573F1895A}" type="datetime5">
              <a:rPr lang="en-US" smtClean="0"/>
              <a:t>1-Nov-22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3F2B1-BDF0-3C09-76B0-33FF3E18BB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Center for Talent Reporting</a:t>
            </a:r>
            <a:endParaRPr lang="en-US" dirty="0"/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3F4D4EA-1D23-14B9-B0B9-1C3B2D088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07" y="1262742"/>
            <a:ext cx="6601644" cy="45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1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099E-8E45-4376-965D-B36A6D1F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Contact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DF561-08B0-47BC-ACB5-56C2B27D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2209800"/>
            <a:ext cx="5431368" cy="3962398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E126DA-DD72-4743-B2FD-7146AC10A8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0800" y="2209800"/>
            <a:ext cx="5431368" cy="3962398"/>
          </a:xfrm>
        </p:spPr>
        <p:txBody>
          <a:bodyPr/>
          <a:lstStyle/>
          <a:p>
            <a:r>
              <a:rPr lang="en-US" dirty="0"/>
              <a:t>Dave Vance</a:t>
            </a:r>
          </a:p>
          <a:p>
            <a:pPr lvl="1"/>
            <a:r>
              <a:rPr lang="en-US" dirty="0">
                <a:hlinkClick r:id="rId2"/>
              </a:rPr>
              <a:t>dvance@centerfortalentreporting.org</a:t>
            </a:r>
            <a:endParaRPr lang="en-US" dirty="0"/>
          </a:p>
          <a:p>
            <a:pPr lvl="1"/>
            <a:r>
              <a:rPr lang="en-US" dirty="0"/>
              <a:t>Phone: 970-217-4692</a:t>
            </a:r>
          </a:p>
          <a:p>
            <a:r>
              <a:rPr lang="en-US" dirty="0"/>
              <a:t>Peggy Parskey</a:t>
            </a:r>
          </a:p>
          <a:p>
            <a:pPr lvl="1"/>
            <a:r>
              <a:rPr lang="en-US" dirty="0">
                <a:hlinkClick r:id="rId3"/>
              </a:rPr>
              <a:t>pparskey@centerfortalentreporting.org</a:t>
            </a:r>
            <a:endParaRPr lang="en-US" dirty="0"/>
          </a:p>
          <a:p>
            <a:pPr lvl="1"/>
            <a:r>
              <a:rPr lang="en-US" dirty="0"/>
              <a:t>Phone: 323-449-3371</a:t>
            </a:r>
          </a:p>
          <a:p>
            <a:pPr lvl="1"/>
            <a:endParaRPr lang="en-US" dirty="0"/>
          </a:p>
        </p:txBody>
      </p:sp>
      <p:pic>
        <p:nvPicPr>
          <p:cNvPr id="9" name="Picture 8" descr="Notebook and ballpen">
            <a:extLst>
              <a:ext uri="{FF2B5EF4-FFF2-40B4-BE49-F238E27FC236}">
                <a16:creationId xmlns:a16="http://schemas.microsoft.com/office/drawing/2014/main" id="{2E2EC103-B30E-41B2-BD85-00A18C0050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0" r="540"/>
          <a:stretch/>
        </p:blipFill>
        <p:spPr>
          <a:xfrm>
            <a:off x="698411" y="1447800"/>
            <a:ext cx="4142317" cy="4572000"/>
          </a:xfrm>
          <a:prstGeom prst="round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36CF04-6E86-4472-8855-503D49FAED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84632" y="381007"/>
            <a:ext cx="721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39A26-2E62-4332-8381-306FE67E17B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F3500D-6F21-47E8-B87F-0D9C02956D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64632" y="6423586"/>
            <a:ext cx="8072968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425497534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198</Words>
  <Application>Microsoft Office PowerPoint</Application>
  <PresentationFormat>Widescreen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Lucida Grande</vt:lpstr>
      <vt:lpstr>Times New Roman</vt:lpstr>
      <vt:lpstr>Wingdings</vt:lpstr>
      <vt:lpstr>Advantage</vt:lpstr>
      <vt:lpstr>1_Advantage</vt:lpstr>
      <vt:lpstr>What TDRp Means for the Profession</vt:lpstr>
      <vt:lpstr>Our Panelists</vt:lpstr>
      <vt:lpstr>PowerPoint Presentation</vt:lpstr>
      <vt:lpstr>What TDRp Means for the Profession</vt:lpstr>
      <vt:lpstr>Q&amp;A: What Questions Do You Have For Our Panelist?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State of TDRP  </dc:title>
  <dc:creator>Margaret Parskey</dc:creator>
  <cp:lastModifiedBy>Margaret Parskey</cp:lastModifiedBy>
  <cp:revision>21</cp:revision>
  <dcterms:created xsi:type="dcterms:W3CDTF">2022-10-16T19:40:45Z</dcterms:created>
  <dcterms:modified xsi:type="dcterms:W3CDTF">2022-11-02T01:00:01Z</dcterms:modified>
</cp:coreProperties>
</file>