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8"/>
  </p:notesMasterIdLst>
  <p:sldIdLst>
    <p:sldId id="258" r:id="rId3"/>
    <p:sldId id="397" r:id="rId4"/>
    <p:sldId id="392" r:id="rId5"/>
    <p:sldId id="399" r:id="rId6"/>
    <p:sldId id="393" r:id="rId7"/>
    <p:sldId id="326" r:id="rId8"/>
    <p:sldId id="396" r:id="rId9"/>
    <p:sldId id="389" r:id="rId10"/>
    <p:sldId id="260" r:id="rId11"/>
    <p:sldId id="398" r:id="rId12"/>
    <p:sldId id="256" r:id="rId13"/>
    <p:sldId id="282" r:id="rId14"/>
    <p:sldId id="401" r:id="rId15"/>
    <p:sldId id="40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2CF71-D178-4595-BA6A-716296D2F15B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E0C3-9880-4A40-A069-11CACE63B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:/humancapitallab.org__;!!NmoQVLtQOg!SqvagMDqWxneguHE6hsuOMds8k1VlIAbgawrLOm1Zr8-cVIIBPlF6JO-U3Lucpg9sg$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Bellevue University’s Human Capital Lab is all about making learning work to your strategic advantage.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 this three ways: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help you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programs with strategic intent. This can include competency mapping, engagement assessment, and soft skills (Power Skills) assessment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work with you to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 learning programs that meet strategic needs.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impact of learning on corporate strategic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68508-8295-41F9-9802-AC0A82B81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0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For more about Bellevue University’s Human Capital Lab, head to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  <a:hlinkClick r:id="rId3"/>
              </a:rPr>
              <a:t>humancapitallab.org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8A31A-7923-4431-B994-EDBB713DEC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C1B706A-3F99-42D8-8A9D-6AC98D0FCC6B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1-Nov-22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3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3147-739D-42DE-B907-F4F5F3B5A409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1-Nov-22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00505E7-6EAC-42BD-8329-016EFFB6701F}" type="datetime5">
              <a:rPr lang="en-US" smtClean="0"/>
              <a:t>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438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459C80A-6F9E-44DD-9A23-4D3FA985A275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1-Nov-22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99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604C-F6C4-48D2-8ECC-49D8EA739476}" type="datetime5">
              <a:rPr lang="en-US" smtClean="0"/>
              <a:t>1-Nov-22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2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5476B-5363-4FEF-BFD0-49CE4AEE4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81EDD-0994-456C-B21A-D83705A3A4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63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5476B-5363-4FEF-BFD0-49CE4AEE4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81EDD-0994-456C-B21A-D83705A3A4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9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190571-AACC-45A3-AEF0-25154A120223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1-Nov-22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476B-5363-4FEF-BFD0-49CE4AEE429F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1EDD-0994-456C-B21A-D83705A3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6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s://podcasts.google.com/feed/aHR0cHM6Ly9mZWVkcy5jYXB0aXZhdGUuZm0vaHVtYW4tY2FwaXRhbC1sYWI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hyperlink" Target="https://podcasts.apple.com/us/podcast/human-capital-lab/id1608054437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s://open.spotify.com/show/37MG7UrINNuPodmNeEom6C?si=esxTD8gDQlaIzwqJp6EniQ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vance@CenterforTalentReporting.org" TargetMode="External"/><Relationship Id="rId2" Type="http://schemas.openxmlformats.org/officeDocument/2006/relationships/hyperlink" Target="https://ctrconference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4953000" cy="2514600"/>
          </a:xfrm>
        </p:spPr>
        <p:txBody>
          <a:bodyPr>
            <a:noAutofit/>
          </a:bodyPr>
          <a:lstStyle/>
          <a:p>
            <a:r>
              <a:rPr lang="en-US" sz="4000" b="1" dirty="0"/>
              <a:t>Welcome to CTR’s</a:t>
            </a:r>
            <a:br>
              <a:rPr lang="en-US" sz="4000" b="1" dirty="0"/>
            </a:br>
            <a:r>
              <a:rPr lang="en-US" sz="4000" b="1" dirty="0"/>
              <a:t>Ten-Year Anniversary Conference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b="1" dirty="0"/>
              <a:t>November 2, 2022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A2D728-ED50-941F-63CD-849CAA7C6974}"/>
              </a:ext>
            </a:extLst>
          </p:cNvPr>
          <p:cNvSpPr txBox="1">
            <a:spLocks/>
          </p:cNvSpPr>
          <p:nvPr/>
        </p:nvSpPr>
        <p:spPr>
          <a:xfrm>
            <a:off x="6211389" y="4656909"/>
            <a:ext cx="4787538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rgbClr val="ED1C29"/>
              </a:buClr>
              <a:buSzPct val="100000"/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Dave Vance: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Peggy Parskey: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206448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Conference Sponsors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9288" y="1375055"/>
            <a:ext cx="8353425" cy="2235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</a:t>
            </a:r>
            <a:r>
              <a:rPr lang="en-US" u="sng" dirty="0"/>
              <a:t>Platinum</a:t>
            </a:r>
            <a:endParaRPr lang="en-US" sz="2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u="sng" dirty="0"/>
              <a:t>Diamond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15" name="Picture 14" descr="HC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4339946"/>
            <a:ext cx="2743200" cy="114299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C919C27-B0F4-9BEB-084C-15830960CE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 b="27725"/>
          <a:stretch/>
        </p:blipFill>
        <p:spPr>
          <a:xfrm>
            <a:off x="4098541" y="2094102"/>
            <a:ext cx="3994918" cy="775757"/>
          </a:xfrm>
          <a:prstGeom prst="rect">
            <a:avLst/>
          </a:prstGeom>
        </p:spPr>
      </p:pic>
      <p:pic>
        <p:nvPicPr>
          <p:cNvPr id="17" name="Object 2" descr="preencoded.png">
            <a:extLst>
              <a:ext uri="{FF2B5EF4-FFF2-40B4-BE49-F238E27FC236}">
                <a16:creationId xmlns:a16="http://schemas.microsoft.com/office/drawing/2014/main" id="{B26A6039-AC34-E47F-4218-FAAB195E5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4643" y="5076497"/>
            <a:ext cx="5591735" cy="1072971"/>
          </a:xfrm>
          <a:prstGeom prst="rect">
            <a:avLst/>
          </a:prstGeom>
        </p:spPr>
      </p:pic>
      <p:pic>
        <p:nvPicPr>
          <p:cNvPr id="1026" name="Picture 2" descr="ROI Institute, Inc. - Return on Investment">
            <a:extLst>
              <a:ext uri="{FF2B5EF4-FFF2-40B4-BE49-F238E27FC236}">
                <a16:creationId xmlns:a16="http://schemas.microsoft.com/office/drawing/2014/main" id="{F19DD598-F7D7-A267-8B87-2DACCFB5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27" y="4139519"/>
            <a:ext cx="3657600" cy="5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4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B6D000-5585-1BB9-A34F-BA92C2C88574}"/>
              </a:ext>
            </a:extLst>
          </p:cNvPr>
          <p:cNvSpPr/>
          <p:nvPr/>
        </p:nvSpPr>
        <p:spPr>
          <a:xfrm>
            <a:off x="9141969" y="4271113"/>
            <a:ext cx="2467737" cy="307777"/>
          </a:xfrm>
          <a:prstGeom prst="rect">
            <a:avLst/>
          </a:prstGeom>
          <a:solidFill>
            <a:srgbClr val="820E2E"/>
          </a:solidFill>
          <a:ln>
            <a:solidFill>
              <a:srgbClr val="820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AutoShape 2"/>
          <p:cNvSpPr/>
          <p:nvPr/>
        </p:nvSpPr>
        <p:spPr>
          <a:xfrm rot="2700000">
            <a:off x="-1197831" y="-1469809"/>
            <a:ext cx="8299404" cy="9214582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en-US" sz="1200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6858000"/>
            <a:chOff x="0" y="0"/>
            <a:chExt cx="6011553" cy="3355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11553" cy="3355439"/>
            </a:xfrm>
            <a:custGeom>
              <a:avLst/>
              <a:gdLst/>
              <a:ahLst/>
              <a:cxnLst/>
              <a:rect l="l" t="t" r="r" b="b"/>
              <a:pathLst>
                <a:path w="6011553" h="3355439">
                  <a:moveTo>
                    <a:pt x="0" y="0"/>
                  </a:moveTo>
                  <a:lnTo>
                    <a:pt x="0" y="3355439"/>
                  </a:lnTo>
                  <a:lnTo>
                    <a:pt x="6011553" y="3355439"/>
                  </a:lnTo>
                  <a:lnTo>
                    <a:pt x="6011553" y="0"/>
                  </a:lnTo>
                  <a:lnTo>
                    <a:pt x="0" y="0"/>
                  </a:lnTo>
                  <a:close/>
                  <a:moveTo>
                    <a:pt x="5950593" y="3294480"/>
                  </a:moveTo>
                  <a:lnTo>
                    <a:pt x="59690" y="3294480"/>
                  </a:lnTo>
                  <a:lnTo>
                    <a:pt x="59690" y="59690"/>
                  </a:lnTo>
                  <a:lnTo>
                    <a:pt x="5950593" y="59690"/>
                  </a:lnTo>
                  <a:lnTo>
                    <a:pt x="5950593" y="3294480"/>
                  </a:lnTo>
                  <a:close/>
                </a:path>
              </a:pathLst>
            </a:custGeom>
            <a:solidFill>
              <a:srgbClr val="820E2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5600" y="941868"/>
            <a:ext cx="4463030" cy="6415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5600" y="2636881"/>
            <a:ext cx="9463857" cy="2879132"/>
            <a:chOff x="0" y="1701754"/>
            <a:chExt cx="18927716" cy="5758263"/>
          </a:xfrm>
        </p:grpSpPr>
        <p:sp>
          <p:nvSpPr>
            <p:cNvPr id="7" name="TextBox 7"/>
            <p:cNvSpPr txBox="1"/>
            <p:nvPr/>
          </p:nvSpPr>
          <p:spPr>
            <a:xfrm>
              <a:off x="0" y="3481236"/>
              <a:ext cx="18927716" cy="39787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03033" lvl="1" indent="-201517">
                <a:lnSpc>
                  <a:spcPts val="2613"/>
                </a:lnSpc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ROI Certification for building serious evaluation capability</a:t>
              </a:r>
            </a:p>
            <a:p>
              <a:pPr marL="403033" lvl="1" indent="-201517">
                <a:lnSpc>
                  <a:spcPts val="2613"/>
                </a:lnSpc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Workshops and other learning opportunities</a:t>
              </a:r>
            </a:p>
            <a:p>
              <a:pPr marL="403033" lvl="1" indent="-201517">
                <a:lnSpc>
                  <a:spcPts val="2613"/>
                </a:lnSpc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Consulting and coaching</a:t>
              </a:r>
            </a:p>
            <a:p>
              <a:pPr marL="403033" lvl="1" indent="-201517">
                <a:lnSpc>
                  <a:spcPts val="2613"/>
                </a:lnSpc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Publications such as books, case studies, guides, and tools</a:t>
              </a:r>
            </a:p>
            <a:p>
              <a:pPr marL="403033" lvl="1" indent="-201517">
                <a:lnSpc>
                  <a:spcPts val="2613"/>
                </a:lnSpc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Speaking and presenting at conferences worldwide</a:t>
              </a:r>
            </a:p>
            <a:p>
              <a:pPr marL="403033" lvl="1" indent="-201517">
                <a:lnSpc>
                  <a:spcPts val="2613"/>
                </a:lnSpc>
                <a:buFont typeface="Arial"/>
                <a:buChar char="•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and benchmarking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01754"/>
              <a:ext cx="17068802" cy="133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2400" spc="19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Helping Clients Create and Demonstrate the Value of Programs, Projects and Initiatives Through: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5600" y="1772865"/>
            <a:ext cx="6807200" cy="4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667" b="1" spc="-5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Leader in Measurement and Evaluation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7142" y="5937217"/>
            <a:ext cx="9757717" cy="31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67" spc="18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+1.205.678.8101 • WWW.ROIINSTITUTE.NET • INFO@ROIINSTITUTE.NET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242B53-96AB-86C7-6CA2-EDD493F85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008804"/>
            <a:ext cx="2057275" cy="19623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2A2E12-1DA5-628B-72EE-CFB8494C27B1}"/>
              </a:ext>
            </a:extLst>
          </p:cNvPr>
          <p:cNvSpPr/>
          <p:nvPr/>
        </p:nvSpPr>
        <p:spPr>
          <a:xfrm>
            <a:off x="9347200" y="3971165"/>
            <a:ext cx="2057275" cy="307777"/>
          </a:xfrm>
          <a:prstGeom prst="rect">
            <a:avLst/>
          </a:prstGeom>
          <a:solidFill>
            <a:srgbClr val="820E2E"/>
          </a:solidFill>
          <a:ln>
            <a:solidFill>
              <a:srgbClr val="820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3967C-45AD-7563-1B34-1C962A302389}"/>
              </a:ext>
            </a:extLst>
          </p:cNvPr>
          <p:cNvSpPr txBox="1"/>
          <p:nvPr/>
        </p:nvSpPr>
        <p:spPr>
          <a:xfrm>
            <a:off x="9454446" y="3963336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Download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6E172-C345-3A8F-D93B-0577708BEB25}"/>
              </a:ext>
            </a:extLst>
          </p:cNvPr>
          <p:cNvSpPr txBox="1"/>
          <p:nvPr/>
        </p:nvSpPr>
        <p:spPr>
          <a:xfrm>
            <a:off x="9189730" y="4280835"/>
            <a:ext cx="2818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https://bit.ly/CTR2022ROI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5ACBA8-976B-F9A6-735A-EE742DD1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055D746-3977-CAD5-BB70-D0869A4B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A3DE91-E5FF-43CF-A551-63592BB77A93}"/>
              </a:ext>
            </a:extLst>
          </p:cNvPr>
          <p:cNvSpPr/>
          <p:nvPr/>
        </p:nvSpPr>
        <p:spPr>
          <a:xfrm>
            <a:off x="716319" y="1224643"/>
            <a:ext cx="5983255" cy="5825801"/>
          </a:xfrm>
          <a:prstGeom prst="roundRect">
            <a:avLst>
              <a:gd name="adj" fmla="val 3312"/>
            </a:avLst>
          </a:prstGeom>
          <a:gradFill>
            <a:gsLst>
              <a:gs pos="0">
                <a:srgbClr val="01A7E1">
                  <a:alpha val="10000"/>
                </a:srgbClr>
              </a:gs>
              <a:gs pos="100000">
                <a:srgbClr val="014DE1">
                  <a:alpha val="1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53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6319" y="498605"/>
            <a:ext cx="2046903" cy="34989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70985" y="2232840"/>
            <a:ext cx="5140313" cy="3394362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890777" y="1414237"/>
            <a:ext cx="5478002" cy="178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28"/>
              </a:lnSpc>
            </a:pPr>
            <a:r>
              <a:rPr lang="en-US" sz="1653" b="1" dirty="0">
                <a:solidFill>
                  <a:srgbClr val="121212"/>
                </a:solidFill>
                <a:latin typeface="Segoe UI Regular" pitchFamily="34" charset="0"/>
                <a:ea typeface="Segoe UI Regular" pitchFamily="34" charset="-122"/>
                <a:cs typeface="Segoe UI Regular" pitchFamily="34" charset="-120"/>
              </a:rPr>
              <a:t>Introducing Performitiv</a:t>
            </a:r>
          </a:p>
          <a:p>
            <a:pPr>
              <a:lnSpc>
                <a:spcPts val="2328"/>
              </a:lnSpc>
            </a:pPr>
            <a:r>
              <a:rPr lang="en-US" sz="1653" dirty="0">
                <a:solidFill>
                  <a:srgbClr val="121212"/>
                </a:solidFill>
                <a:latin typeface="Segoe UI Regular" pitchFamily="34" charset="0"/>
                <a:ea typeface="Segoe UI Regular" pitchFamily="34" charset="-122"/>
                <a:cs typeface="Segoe UI Regular" pitchFamily="34" charset="-120"/>
              </a:rPr>
              <a:t>Performitiv empowers Fortune 500 companies and world-class learning organizations to use data to more effectively develop leaders, increase sales, improve onboarding, and drive higher performing workforces. </a:t>
            </a:r>
          </a:p>
          <a:p>
            <a:pPr>
              <a:lnSpc>
                <a:spcPts val="2328"/>
              </a:lnSpc>
            </a:pPr>
            <a:endParaRPr lang="en-US" sz="1653" dirty="0">
              <a:solidFill>
                <a:srgbClr val="121212"/>
              </a:solidFill>
              <a:latin typeface="Segoe UI Regular" pitchFamily="34" charset="0"/>
              <a:ea typeface="Segoe UI Regular" pitchFamily="34" charset="-122"/>
              <a:cs typeface="Segoe UI Regular" pitchFamily="34" charset="-120"/>
            </a:endParaRPr>
          </a:p>
          <a:p>
            <a:pPr>
              <a:lnSpc>
                <a:spcPts val="2328"/>
              </a:lnSpc>
            </a:pPr>
            <a:r>
              <a:rPr lang="en-US" sz="1653" dirty="0">
                <a:solidFill>
                  <a:srgbClr val="121212"/>
                </a:solidFill>
                <a:latin typeface="Segoe UI Regular" pitchFamily="34" charset="0"/>
                <a:ea typeface="Segoe UI Regular" pitchFamily="34" charset="-122"/>
                <a:cs typeface="Segoe UI Regular" pitchFamily="34" charset="-120"/>
              </a:rPr>
              <a:t>We offer simple, fast, flexible learning analytics and BI technology, along with the strategic guidance you need to dramatically improve the impact of your talent investments.</a:t>
            </a:r>
            <a:endParaRPr lang="en-US" sz="1653" dirty="0"/>
          </a:p>
          <a:p>
            <a:pPr>
              <a:lnSpc>
                <a:spcPts val="2328"/>
              </a:lnSpc>
            </a:pPr>
            <a:endParaRPr lang="en-US" sz="1791" dirty="0"/>
          </a:p>
        </p:txBody>
      </p:sp>
      <p:sp>
        <p:nvSpPr>
          <p:cNvPr id="7" name="Object6"/>
          <p:cNvSpPr/>
          <p:nvPr/>
        </p:nvSpPr>
        <p:spPr>
          <a:xfrm>
            <a:off x="894748" y="4276078"/>
            <a:ext cx="2239347" cy="297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28"/>
              </a:lnSpc>
            </a:pPr>
            <a:r>
              <a:rPr lang="en-US" sz="1791" b="1" dirty="0">
                <a:solidFill>
                  <a:srgbClr val="01A7E1"/>
                </a:solidFill>
                <a:latin typeface="Segoe UI Semibold" pitchFamily="34" charset="0"/>
                <a:ea typeface="Segoe UI Semibold" pitchFamily="34" charset="-122"/>
                <a:cs typeface="Segoe UI Semibold" pitchFamily="34" charset="-120"/>
              </a:rPr>
              <a:t>www.performitiv.com</a:t>
            </a:r>
            <a:endParaRPr lang="en-US" sz="1791" b="1" dirty="0"/>
          </a:p>
        </p:txBody>
      </p:sp>
      <p:pic>
        <p:nvPicPr>
          <p:cNvPr id="12" name="Google Shape;92;p2" descr="Meaning Angel Number 120 Interpretation Message of the Angels &gt;&gt;">
            <a:extLst>
              <a:ext uri="{FF2B5EF4-FFF2-40B4-BE49-F238E27FC236}">
                <a16:creationId xmlns:a16="http://schemas.microsoft.com/office/drawing/2014/main" id="{777E695D-EADD-054B-A134-5A34F9344EF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8991" y="158391"/>
            <a:ext cx="1971816" cy="103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2">
            <a:extLst>
              <a:ext uri="{FF2B5EF4-FFF2-40B4-BE49-F238E27FC236}">
                <a16:creationId xmlns:a16="http://schemas.microsoft.com/office/drawing/2014/main" id="{F8AF9386-19D2-B143-BCDD-D542D3736879}"/>
              </a:ext>
            </a:extLst>
          </p:cNvPr>
          <p:cNvSpPr/>
          <p:nvPr/>
        </p:nvSpPr>
        <p:spPr>
          <a:xfrm>
            <a:off x="6237313" y="253401"/>
            <a:ext cx="4631878" cy="8403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3962" tIns="41969" rIns="83962" bIns="41969" anchor="ctr" anchorCtr="0">
            <a:noAutofit/>
          </a:bodyPr>
          <a:lstStyle/>
          <a:p>
            <a:pPr>
              <a:buClr>
                <a:srgbClr val="8296B0"/>
              </a:buClr>
              <a:buSzPts val="1600"/>
            </a:pPr>
            <a:r>
              <a:rPr lang="en-US" sz="1469" b="1" dirty="0">
                <a:solidFill>
                  <a:srgbClr val="01A7E1"/>
                </a:solidFill>
                <a:latin typeface="Segoe UI" panose="020B0502040204020203" pitchFamily="34" charset="0"/>
                <a:ea typeface="Cutive"/>
                <a:cs typeface="Segoe UI" panose="020B0502040204020203" pitchFamily="34" charset="0"/>
                <a:sym typeface="Cutive"/>
              </a:rPr>
              <a:t>Years of L&amp;D Experience on our Leadership Team.</a:t>
            </a:r>
            <a:endParaRPr sz="1653" b="1" dirty="0">
              <a:solidFill>
                <a:srgbClr val="01A7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8296B0"/>
              </a:buClr>
              <a:buSzPts val="1600"/>
            </a:pPr>
            <a:r>
              <a:rPr lang="en-US" sz="1469" b="1" dirty="0">
                <a:solidFill>
                  <a:srgbClr val="01A7E1"/>
                </a:solidFill>
                <a:latin typeface="Segoe UI" panose="020B0502040204020203" pitchFamily="34" charset="0"/>
                <a:ea typeface="Cutive"/>
                <a:cs typeface="Segoe UI" panose="020B0502040204020203" pitchFamily="34" charset="0"/>
                <a:sym typeface="Cutive"/>
              </a:rPr>
              <a:t>Measurement &amp; Analytics is All We </a:t>
            </a:r>
            <a:r>
              <a:rPr lang="en-US" sz="1469" b="1" dirty="0">
                <a:solidFill>
                  <a:srgbClr val="01A7E1"/>
                </a:solidFill>
                <a:latin typeface="Segoe UI" panose="020B0502040204020203" pitchFamily="34" charset="0"/>
                <a:ea typeface="Cutive"/>
                <a:cs typeface="Segoe UI" panose="020B0502040204020203" pitchFamily="34" charset="0"/>
                <a:sym typeface="Cutiv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Do.</a:t>
            </a:r>
            <a:endParaRPr sz="1653" b="1" dirty="0">
              <a:solidFill>
                <a:srgbClr val="01A7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13">
            <a:extLst>
              <a:ext uri="{FF2B5EF4-FFF2-40B4-BE49-F238E27FC236}">
                <a16:creationId xmlns:a16="http://schemas.microsoft.com/office/drawing/2014/main" id="{138F4656-CEBC-264D-8956-BCC0B0406A38}"/>
              </a:ext>
            </a:extLst>
          </p:cNvPr>
          <p:cNvSpPr/>
          <p:nvPr/>
        </p:nvSpPr>
        <p:spPr>
          <a:xfrm>
            <a:off x="1226756" y="4897265"/>
            <a:ext cx="18194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3"/>
              </a:lnSpc>
            </a:pPr>
            <a:r>
              <a:rPr lang="en-US" sz="1286" b="1" dirty="0">
                <a:solidFill>
                  <a:srgbClr val="01A7E1"/>
                </a:solidFill>
                <a:latin typeface="Segoe UI Bold" pitchFamily="34" charset="0"/>
                <a:ea typeface="Segoe UI Bold" pitchFamily="34" charset="-122"/>
              </a:rPr>
              <a:t>Technology</a:t>
            </a:r>
            <a:endParaRPr lang="en-US" sz="1286" dirty="0"/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07353EA7-44F7-4240-996B-402D41DB75DB}"/>
              </a:ext>
            </a:extLst>
          </p:cNvPr>
          <p:cNvSpPr/>
          <p:nvPr/>
        </p:nvSpPr>
        <p:spPr>
          <a:xfrm>
            <a:off x="2601925" y="4895299"/>
            <a:ext cx="1487066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3"/>
              </a:lnSpc>
            </a:pPr>
            <a:r>
              <a:rPr lang="en-US" sz="1286" b="1" dirty="0">
                <a:solidFill>
                  <a:srgbClr val="01A7E1"/>
                </a:solidFill>
                <a:latin typeface="Segoe UI Bold" pitchFamily="34" charset="0"/>
                <a:ea typeface="Segoe UI Bold" pitchFamily="34" charset="-122"/>
                <a:cs typeface="Segoe UI Bold" pitchFamily="34" charset="-120"/>
              </a:rPr>
              <a:t>Guidance</a:t>
            </a:r>
            <a:endParaRPr lang="en-US" sz="1286" dirty="0"/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0F5A5BF0-3890-EF4D-B390-2DFF585D6427}"/>
              </a:ext>
            </a:extLst>
          </p:cNvPr>
          <p:cNvSpPr/>
          <p:nvPr/>
        </p:nvSpPr>
        <p:spPr>
          <a:xfrm>
            <a:off x="3537902" y="4901091"/>
            <a:ext cx="215187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3"/>
              </a:lnSpc>
            </a:pPr>
            <a:r>
              <a:rPr lang="en-US" sz="1286" b="1" dirty="0">
                <a:solidFill>
                  <a:srgbClr val="01A7E1"/>
                </a:solidFill>
                <a:latin typeface="Segoe UI Bold" pitchFamily="34" charset="0"/>
                <a:ea typeface="Segoe UI Bold" pitchFamily="34" charset="-122"/>
                <a:cs typeface="Segoe UI Bold" pitchFamily="34" charset="-120"/>
              </a:rPr>
              <a:t>Methodology</a:t>
            </a:r>
            <a:endParaRPr lang="en-US" sz="1286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F02F7F6-262A-CE4F-B18C-07EBFDA7C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103" y="5266812"/>
            <a:ext cx="707124" cy="707124"/>
          </a:xfrm>
          <a:prstGeom prst="rect">
            <a:avLst/>
          </a:prstGeom>
        </p:spPr>
      </p:pic>
      <p:pic>
        <p:nvPicPr>
          <p:cNvPr id="24" name="Picture 23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BF9E2C0B-8F0D-8946-A146-BC1855F85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366" y="5323997"/>
            <a:ext cx="606411" cy="60641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CD68132-0DEB-FF4F-AE81-1032E6197C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615" y="5342416"/>
            <a:ext cx="644282" cy="6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0973055" y="893845"/>
            <a:ext cx="0" cy="191877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7384501" y="950608"/>
            <a:ext cx="3588554" cy="288716"/>
          </a:xfrm>
        </p:spPr>
        <p:txBody>
          <a:bodyPr anchor="t" anchorCtr="0">
            <a:no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Michelle Kempke Eppler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7576457" y="1240027"/>
            <a:ext cx="3396597" cy="1595582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Vice President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 Lab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Dean, College of Arts &amp; Sciences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n-US" sz="16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eppler@bellevue.edu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HCLab@bellevue.edu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10" y="921261"/>
            <a:ext cx="914893" cy="1016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878" y="1896506"/>
            <a:ext cx="1004189" cy="1004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3" y="1000963"/>
            <a:ext cx="3840874" cy="1586659"/>
          </a:xfrm>
          <a:prstGeom prst="rect">
            <a:avLst/>
          </a:prstGeom>
        </p:spPr>
      </p:pic>
      <p:sp>
        <p:nvSpPr>
          <p:cNvPr id="11" name="Rectangle"/>
          <p:cNvSpPr/>
          <p:nvPr/>
        </p:nvSpPr>
        <p:spPr>
          <a:xfrm>
            <a:off x="0" y="2"/>
            <a:ext cx="12192000" cy="870856"/>
          </a:xfrm>
          <a:prstGeom prst="rect">
            <a:avLst/>
          </a:prstGeom>
          <a:solidFill>
            <a:srgbClr val="937F5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F44AA6-1527-E241-B37D-4F2F1D578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3" y="3364320"/>
            <a:ext cx="2261013" cy="2261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F347D-43E0-DF46-8ED8-0ADB4AD3CA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8" y="3302275"/>
            <a:ext cx="2385104" cy="2385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008B8-BA91-E24B-A03F-8EF57FB10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90" y="3487513"/>
            <a:ext cx="3357710" cy="2014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0524" y="5801710"/>
            <a:ext cx="70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2448" y="5801710"/>
            <a:ext cx="86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57757" y="5801710"/>
            <a:ext cx="11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284567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F83F-584B-DD4A-8610-3E678347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51884-E243-E446-8AC7-FF29F00906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22348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C0CD95C-5D14-C54D-AFE2-1BD25E4174A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422606" y="-23155141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48" y="404942"/>
            <a:ext cx="11557421" cy="3263997"/>
          </a:xfrm>
          <a:prstGeom prst="rect">
            <a:avLst/>
          </a:prstGeom>
        </p:spPr>
      </p:pic>
      <p:pic>
        <p:nvPicPr>
          <p:cNvPr id="1030" name="Picture 6" descr="Listen on Apple Podcas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3" y="4245110"/>
            <a:ext cx="22764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sten on Google Podcast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08" y="4232047"/>
            <a:ext cx="22479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sten on Spotif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137" y="4232046"/>
            <a:ext cx="1765663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0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2" y="304800"/>
            <a:ext cx="8403168" cy="1316736"/>
          </a:xfrm>
        </p:spPr>
        <p:txBody>
          <a:bodyPr/>
          <a:lstStyle/>
          <a:p>
            <a:r>
              <a:rPr lang="en-US" dirty="0"/>
              <a:t>Breakout #1: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11" y="1714500"/>
            <a:ext cx="5710042" cy="3429000"/>
          </a:xfrm>
        </p:spPr>
        <p:txBody>
          <a:bodyPr/>
          <a:lstStyle/>
          <a:p>
            <a:r>
              <a:rPr lang="en-US" dirty="0"/>
              <a:t>For the next 8 minutes we will go into Breakouts for introductions</a:t>
            </a:r>
          </a:p>
          <a:p>
            <a:pPr lvl="1"/>
            <a:r>
              <a:rPr lang="en-US" dirty="0"/>
              <a:t>Breakouts are not recorded</a:t>
            </a:r>
          </a:p>
          <a:p>
            <a:r>
              <a:rPr lang="en-US" dirty="0"/>
              <a:t>Share</a:t>
            </a:r>
          </a:p>
          <a:p>
            <a:pPr lvl="1"/>
            <a:r>
              <a:rPr lang="en-US" dirty="0"/>
              <a:t>Name, organization, position</a:t>
            </a:r>
          </a:p>
          <a:p>
            <a:pPr lvl="1"/>
            <a:r>
              <a:rPr lang="en-US" dirty="0"/>
              <a:t>Years of experience with measurement and reporting</a:t>
            </a:r>
          </a:p>
          <a:p>
            <a:pPr lvl="1"/>
            <a:r>
              <a:rPr lang="en-US" dirty="0"/>
              <a:t>Select representative to enter average years of experience with measurement</a:t>
            </a:r>
          </a:p>
          <a:p>
            <a:r>
              <a:rPr lang="en-US" dirty="0"/>
              <a:t>We will bring you back after 8 minutes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E58E8CD-D100-3B6A-36BD-688753D4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29" y="1697137"/>
            <a:ext cx="41148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CB84C9-A0A2-3175-5994-2275ECAE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B8F8BF-3E55-9709-6305-6AFE122F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11" y="2771774"/>
            <a:ext cx="10868718" cy="341675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Thank you to our 205 participants from 20 countries!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1CB0D-6475-5F5C-E5C5-6F6C3F56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4935F-5ADF-DA62-9CA0-50FB2FD7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2480" y="315732"/>
            <a:ext cx="9944100" cy="501173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2"/>
                </a:solidFill>
                <a:latin typeface="+mj-lt"/>
              </a:rPr>
              <a:t>A day exploring the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latin typeface="+mj-lt"/>
              </a:rPr>
              <a:t>History, Present State, and Future of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latin typeface="+mj-lt"/>
              </a:rPr>
              <a:t>L&amp;D Measurement and Reporting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2"/>
                </a:solidFill>
                <a:latin typeface="+mj-lt"/>
              </a:rPr>
              <a:t>with a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Focus on TDRP</a:t>
            </a:r>
          </a:p>
        </p:txBody>
      </p:sp>
    </p:spTree>
    <p:extLst>
      <p:ext uri="{BB962C8B-B14F-4D97-AF65-F5344CB8AC3E}">
        <p14:creationId xmlns:p14="http://schemas.microsoft.com/office/powerpoint/2010/main" val="78726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BE298F-2AD5-3CBD-68EE-FD5040F3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CTR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066D1-FCAE-3AD4-1C7A-DC8BF2DFC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03428-5BBC-DFB6-B710-8DCA91DBB7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772B9-2091-9DC1-BD3C-E47C27FE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pPr lvl="1"/>
            <a:r>
              <a:rPr lang="en-US" sz="1600" dirty="0"/>
              <a:t>Breakout: Introductions</a:t>
            </a:r>
          </a:p>
          <a:p>
            <a:r>
              <a:rPr lang="en-US" dirty="0"/>
              <a:t>History of Measurement</a:t>
            </a:r>
          </a:p>
          <a:p>
            <a:pPr lvl="1"/>
            <a:r>
              <a:rPr lang="en-US" sz="1600" dirty="0"/>
              <a:t>Breakout</a:t>
            </a:r>
          </a:p>
          <a:p>
            <a:r>
              <a:rPr lang="en-US" dirty="0"/>
              <a:t>Need for TDRP</a:t>
            </a:r>
          </a:p>
          <a:p>
            <a:r>
              <a:rPr lang="en-US" dirty="0"/>
              <a:t>History and Evolution of TDRP</a:t>
            </a:r>
          </a:p>
          <a:p>
            <a:pPr lvl="1"/>
            <a:r>
              <a:rPr lang="en-US" sz="1600" dirty="0"/>
              <a:t>Breakout</a:t>
            </a:r>
          </a:p>
          <a:p>
            <a:r>
              <a:rPr lang="en-US" dirty="0">
                <a:solidFill>
                  <a:srgbClr val="FF0000"/>
                </a:solidFill>
              </a:rPr>
              <a:t>15-minute Break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E4EAF0-2890-5A66-5EAB-4287AC0FEAF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Current state of TDRP</a:t>
            </a:r>
          </a:p>
          <a:p>
            <a:pPr lvl="1"/>
            <a:r>
              <a:rPr lang="en-US" sz="1600" dirty="0"/>
              <a:t>Breakout</a:t>
            </a:r>
          </a:p>
          <a:p>
            <a:pPr lvl="1"/>
            <a:r>
              <a:rPr lang="en-US" sz="1600" dirty="0"/>
              <a:t>Q&amp;A. Sharing</a:t>
            </a:r>
          </a:p>
          <a:p>
            <a:r>
              <a:rPr lang="en-US" dirty="0">
                <a:solidFill>
                  <a:srgbClr val="FF0000"/>
                </a:solidFill>
              </a:rPr>
              <a:t>15-minute Break</a:t>
            </a:r>
          </a:p>
          <a:p>
            <a:r>
              <a:rPr lang="en-US" dirty="0"/>
              <a:t>Panel discussion on TDRP</a:t>
            </a:r>
          </a:p>
          <a:p>
            <a:r>
              <a:rPr lang="en-US" dirty="0"/>
              <a:t>Lessons learned</a:t>
            </a:r>
          </a:p>
          <a:p>
            <a:pPr lvl="1"/>
            <a:r>
              <a:rPr lang="en-US" sz="1600" dirty="0"/>
              <a:t>Breakout</a:t>
            </a:r>
          </a:p>
          <a:p>
            <a:pPr lvl="1"/>
            <a:r>
              <a:rPr lang="en-US" sz="1600" dirty="0"/>
              <a:t>Q&amp;A. Sharing</a:t>
            </a:r>
          </a:p>
          <a:p>
            <a:r>
              <a:rPr lang="en-US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362977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Conference Sponsors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9288" y="1375055"/>
            <a:ext cx="8353425" cy="2235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</a:t>
            </a:r>
            <a:r>
              <a:rPr lang="en-US" u="sng" dirty="0"/>
              <a:t>Platinum</a:t>
            </a:r>
            <a:endParaRPr lang="en-US" sz="2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u="sng" dirty="0"/>
              <a:t>Diamond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15" name="Picture 14" descr="HC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47" y="4559049"/>
            <a:ext cx="2743200" cy="114299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C919C27-B0F4-9BEB-084C-15830960CE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 b="27725"/>
          <a:stretch/>
        </p:blipFill>
        <p:spPr>
          <a:xfrm>
            <a:off x="4098541" y="2094102"/>
            <a:ext cx="3994918" cy="775757"/>
          </a:xfrm>
          <a:prstGeom prst="rect">
            <a:avLst/>
          </a:prstGeom>
        </p:spPr>
      </p:pic>
      <p:pic>
        <p:nvPicPr>
          <p:cNvPr id="17" name="Object 2" descr="preencoded.png">
            <a:extLst>
              <a:ext uri="{FF2B5EF4-FFF2-40B4-BE49-F238E27FC236}">
                <a16:creationId xmlns:a16="http://schemas.microsoft.com/office/drawing/2014/main" id="{B26A6039-AC34-E47F-4218-FAAB195E5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2788" y="5130549"/>
            <a:ext cx="4922352" cy="968454"/>
          </a:xfrm>
          <a:prstGeom prst="rect">
            <a:avLst/>
          </a:prstGeom>
        </p:spPr>
      </p:pic>
      <p:pic>
        <p:nvPicPr>
          <p:cNvPr id="1026" name="Picture 2" descr="ROI Institute, Inc. - Return on Investment">
            <a:extLst>
              <a:ext uri="{FF2B5EF4-FFF2-40B4-BE49-F238E27FC236}">
                <a16:creationId xmlns:a16="http://schemas.microsoft.com/office/drawing/2014/main" id="{F19DD598-F7D7-A267-8B87-2DACCFB5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33" y="4151271"/>
            <a:ext cx="3657600" cy="5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6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  <a:p>
            <a:r>
              <a:rPr lang="en-US" dirty="0"/>
              <a:t>CTR Staff</a:t>
            </a:r>
          </a:p>
          <a:p>
            <a:pPr lvl="1"/>
            <a:r>
              <a:rPr lang="en-US" dirty="0"/>
              <a:t>Peggy Parskey</a:t>
            </a:r>
          </a:p>
          <a:p>
            <a:pPr lvl="2"/>
            <a:r>
              <a:rPr lang="en-US" dirty="0"/>
              <a:t>Assistant Director, CTR</a:t>
            </a:r>
          </a:p>
          <a:p>
            <a:pPr lvl="2"/>
            <a:r>
              <a:rPr lang="en-US" dirty="0"/>
              <a:t>Workshops, webinars, certification, case studies</a:t>
            </a:r>
          </a:p>
          <a:p>
            <a:pPr lvl="1"/>
            <a:r>
              <a:rPr lang="en-US" dirty="0"/>
              <a:t>Andy Vance</a:t>
            </a:r>
          </a:p>
          <a:p>
            <a:pPr lvl="2"/>
            <a:r>
              <a:rPr lang="en-US" dirty="0"/>
              <a:t>Director of Operations and Member Support, CTR</a:t>
            </a:r>
          </a:p>
          <a:p>
            <a:pPr lvl="2"/>
            <a:r>
              <a:rPr lang="en-US" dirty="0"/>
              <a:t>Event planning and logistics, membership, website, IT</a:t>
            </a:r>
          </a:p>
          <a:p>
            <a:r>
              <a:rPr lang="en-US" dirty="0"/>
              <a:t>Mercy Ehrler: Communications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839A26-2E62-4332-8381-306FE67E17B4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pic>
        <p:nvPicPr>
          <p:cNvPr id="7" name="Picture 6" descr="https://www.centerfortalentreporting.org/wp-content/uploads/2012/10/Parskey-Headshot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94" y="2366749"/>
            <a:ext cx="1295400" cy="146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centerfortalentreporting.org/wp-content/uploads/2012/10/DSC_4822.-no-21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689" y="3605318"/>
            <a:ext cx="116865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7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DE6059-BCE8-43FA-F4EF-48558FE4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CTR Board and Advisory Council Members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6D0AC-813F-8A5E-54FE-EA2B4DFE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F0E4-7DA2-2B3C-6CFD-7C4EB3C1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E4113-535F-5741-DBB5-6481B866318A}"/>
              </a:ext>
            </a:extLst>
          </p:cNvPr>
          <p:cNvSpPr txBox="1"/>
          <p:nvPr/>
        </p:nvSpPr>
        <p:spPr>
          <a:xfrm>
            <a:off x="1027611" y="2400467"/>
            <a:ext cx="9449701" cy="1200329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Patti Phillips (ROI Institute)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Beth Gantz (Explorance)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Jeff Higgins (HCMI)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June Sonsalla (Thompson Reuters)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Adri Maisonet (BCBS North Carolina)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Jeff Carpenter (Caveo Learning)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Kimo Kippen (Aloha Learning Advisors)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Gary Whitney (Little Caesars)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34766-49FF-B78B-BDD8-82DB53F9588F}"/>
              </a:ext>
            </a:extLst>
          </p:cNvPr>
          <p:cNvSpPr txBox="1"/>
          <p:nvPr/>
        </p:nvSpPr>
        <p:spPr>
          <a:xfrm>
            <a:off x="1027611" y="1938802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CTR 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68C83-4679-5EE7-0BB2-C7414B991167}"/>
              </a:ext>
            </a:extLst>
          </p:cNvPr>
          <p:cNvSpPr txBox="1"/>
          <p:nvPr/>
        </p:nvSpPr>
        <p:spPr>
          <a:xfrm>
            <a:off x="1027611" y="4468040"/>
            <a:ext cx="8969829" cy="64633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Steve Lange (Explorance)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Michelle Eppler (Bellevue Human Capital Lab)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BBB92-2563-8E6E-F9ED-5C3C409242A1}"/>
              </a:ext>
            </a:extLst>
          </p:cNvPr>
          <p:cNvSpPr txBox="1"/>
          <p:nvPr/>
        </p:nvSpPr>
        <p:spPr>
          <a:xfrm>
            <a:off x="1027611" y="4046255"/>
            <a:ext cx="318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CTR Advisory Council</a:t>
            </a:r>
          </a:p>
        </p:txBody>
      </p:sp>
    </p:spTree>
    <p:extLst>
      <p:ext uri="{BB962C8B-B14F-4D97-AF65-F5344CB8AC3E}">
        <p14:creationId xmlns:p14="http://schemas.microsoft.com/office/powerpoint/2010/main" val="112539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for Talent Reporting:</a:t>
            </a:r>
            <a:br>
              <a:rPr lang="en-US" dirty="0"/>
            </a:br>
            <a:r>
              <a:rPr lang="en-US" dirty="0"/>
              <a:t>The Home of TDRp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October 2012</a:t>
            </a:r>
          </a:p>
          <a:p>
            <a:pPr lvl="1"/>
            <a:r>
              <a:rPr lang="en-US" dirty="0"/>
              <a:t>Nonprofit, member-based professional association (like ATD)</a:t>
            </a:r>
          </a:p>
          <a:p>
            <a:r>
              <a:rPr lang="en-US" dirty="0"/>
              <a:t>Mission</a:t>
            </a:r>
          </a:p>
          <a:p>
            <a:pPr lvl="1"/>
            <a:r>
              <a:rPr lang="en-US" dirty="0"/>
              <a:t>Improve and standardize the measurement, reporting, and management of human capital to deliver significant business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Offerings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Measurement and Reporting Workshops</a:t>
            </a:r>
          </a:p>
          <a:p>
            <a:pPr lvl="1"/>
            <a:r>
              <a:rPr lang="en-US" dirty="0"/>
              <a:t>Coaching</a:t>
            </a:r>
          </a:p>
          <a:p>
            <a:pPr lvl="1"/>
            <a:r>
              <a:rPr lang="en-US" dirty="0"/>
              <a:t>Annual conference</a:t>
            </a:r>
          </a:p>
          <a:p>
            <a:pPr lvl="1"/>
            <a:r>
              <a:rPr lang="en-US" dirty="0"/>
              <a:t>Corporate memberships</a:t>
            </a:r>
          </a:p>
          <a:p>
            <a:pPr lvl="1"/>
            <a:r>
              <a:rPr lang="en-US" dirty="0"/>
              <a:t>Certification and accreditation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0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281793"/>
            <a:ext cx="11138897" cy="4890407"/>
          </a:xfrm>
        </p:spPr>
        <p:txBody>
          <a:bodyPr/>
          <a:lstStyle/>
          <a:p>
            <a:r>
              <a:rPr lang="en-US" dirty="0"/>
              <a:t>Agenda is available at </a:t>
            </a:r>
            <a:r>
              <a:rPr lang="en-US" i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CTRconference.com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sent yesterday</a:t>
            </a:r>
          </a:p>
          <a:p>
            <a:r>
              <a:rPr lang="en-US" dirty="0">
                <a:solidFill>
                  <a:schemeClr val="tx1"/>
                </a:solidFill>
              </a:rPr>
              <a:t>All participants will be muted upon arrival. Please unmute in breakouts and if we call on you and then mute when you are done. </a:t>
            </a:r>
          </a:p>
          <a:p>
            <a:r>
              <a:rPr lang="en-US" dirty="0">
                <a:solidFill>
                  <a:schemeClr val="tx1"/>
                </a:solidFill>
              </a:rPr>
              <a:t>Use chat to ask questions or make comments during presentations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Raise hand during Q&amp;A to speak or use chat</a:t>
            </a:r>
          </a:p>
          <a:p>
            <a:r>
              <a:rPr lang="en-US" dirty="0"/>
              <a:t>PowerPoints and recordings will be available on the Session Files and Recordings tab on Monday November 7</a:t>
            </a:r>
          </a:p>
          <a:p>
            <a:r>
              <a:rPr lang="en-US" dirty="0"/>
              <a:t>Contact Andy Vance if you have any technical issues</a:t>
            </a:r>
          </a:p>
          <a:p>
            <a:pPr lvl="1"/>
            <a:r>
              <a:rPr lang="en-US" dirty="0">
                <a:hlinkClick r:id="rId3"/>
              </a:rPr>
              <a:t>Avance@CenterforTalentReporting.org</a:t>
            </a:r>
            <a:endParaRPr lang="en-US" dirty="0"/>
          </a:p>
          <a:p>
            <a:pPr lvl="1"/>
            <a:r>
              <a:rPr lang="en-US" dirty="0"/>
              <a:t>Call or text Andy at 309.696.1382</a:t>
            </a:r>
          </a:p>
          <a:p>
            <a:pPr lvl="1"/>
            <a:r>
              <a:rPr lang="en-US" dirty="0"/>
              <a:t>Private chat to Andy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505251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806</Words>
  <Application>Microsoft Office PowerPoint</Application>
  <PresentationFormat>Widescreen</PresentationFormat>
  <Paragraphs>160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Regular</vt:lpstr>
      <vt:lpstr>Calibri</vt:lpstr>
      <vt:lpstr>Calibri Light</vt:lpstr>
      <vt:lpstr>Lucida Grande</vt:lpstr>
      <vt:lpstr>Segoe UI</vt:lpstr>
      <vt:lpstr>Segoe UI Bold</vt:lpstr>
      <vt:lpstr>Segoe UI Regular</vt:lpstr>
      <vt:lpstr>Segoe UI Semibold</vt:lpstr>
      <vt:lpstr>Times New Roman</vt:lpstr>
      <vt:lpstr>Wingdings</vt:lpstr>
      <vt:lpstr>Advantage</vt:lpstr>
      <vt:lpstr>Office Theme</vt:lpstr>
      <vt:lpstr>Welcome to CTR’s Ten-Year Anniversary Conference   November 2, 2022</vt:lpstr>
      <vt:lpstr> </vt:lpstr>
      <vt:lpstr>PowerPoint Presentation</vt:lpstr>
      <vt:lpstr>2022 CTR Conference</vt:lpstr>
      <vt:lpstr>Thank you! Conference Sponsors</vt:lpstr>
      <vt:lpstr>Thank you </vt:lpstr>
      <vt:lpstr>Thank You CTR Board and Advisory Council Members </vt:lpstr>
      <vt:lpstr>The Center for Talent Reporting: The Home of TDRp</vt:lpstr>
      <vt:lpstr>Logistics</vt:lpstr>
      <vt:lpstr>Thank you! Conference Sponsors</vt:lpstr>
      <vt:lpstr>PowerPoint Presentation</vt:lpstr>
      <vt:lpstr>PowerPoint Presentation</vt:lpstr>
      <vt:lpstr>Dr. Michelle Kempke Eppler</vt:lpstr>
      <vt:lpstr>PowerPoint Presentation</vt:lpstr>
      <vt:lpstr>Breakout #1: Introductions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CTR’s Ten-Year Anniversary Conference   Tuesday 10.00 am ET November 2, 2022</dc:title>
  <dc:creator>Margaret Parskey</dc:creator>
  <cp:lastModifiedBy>Andy Vance</cp:lastModifiedBy>
  <cp:revision>18</cp:revision>
  <dcterms:created xsi:type="dcterms:W3CDTF">2022-10-16T14:22:05Z</dcterms:created>
  <dcterms:modified xsi:type="dcterms:W3CDTF">2022-11-01T21:41:18Z</dcterms:modified>
</cp:coreProperties>
</file>